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2" r:id="rId1"/>
  </p:sldMasterIdLst>
  <p:notesMasterIdLst>
    <p:notesMasterId r:id="rId32"/>
  </p:notesMasterIdLst>
  <p:handoutMasterIdLst>
    <p:handoutMasterId r:id="rId33"/>
  </p:handoutMasterIdLst>
  <p:sldIdLst>
    <p:sldId id="256" r:id="rId2"/>
    <p:sldId id="309" r:id="rId3"/>
    <p:sldId id="314" r:id="rId4"/>
    <p:sldId id="310" r:id="rId5"/>
    <p:sldId id="311" r:id="rId6"/>
    <p:sldId id="316" r:id="rId7"/>
    <p:sldId id="312" r:id="rId8"/>
    <p:sldId id="339" r:id="rId9"/>
    <p:sldId id="318" r:id="rId10"/>
    <p:sldId id="340" r:id="rId11"/>
    <p:sldId id="328" r:id="rId12"/>
    <p:sldId id="325" r:id="rId13"/>
    <p:sldId id="319" r:id="rId14"/>
    <p:sldId id="341" r:id="rId15"/>
    <p:sldId id="329" r:id="rId16"/>
    <p:sldId id="330" r:id="rId17"/>
    <p:sldId id="334" r:id="rId18"/>
    <p:sldId id="323" r:id="rId19"/>
    <p:sldId id="331" r:id="rId20"/>
    <p:sldId id="332" r:id="rId21"/>
    <p:sldId id="333" r:id="rId22"/>
    <p:sldId id="324" r:id="rId23"/>
    <p:sldId id="335" r:id="rId24"/>
    <p:sldId id="336" r:id="rId25"/>
    <p:sldId id="320" r:id="rId26"/>
    <p:sldId id="337" r:id="rId27"/>
    <p:sldId id="338" r:id="rId28"/>
    <p:sldId id="321" r:id="rId29"/>
    <p:sldId id="322" r:id="rId30"/>
    <p:sldId id="269" r:id="rId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CD0855-E4CE-40AE-BDC8-08F1B284D7A7}" type="datetimeFigureOut">
              <a:rPr lang="cs-CZ" smtClean="0"/>
              <a:t>12.10.2023</a:t>
            </a:fld>
            <a:endParaRPr lang="cs-CZ" dirty="0"/>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77A1F0-8A9A-4BEC-9F5C-3568B8ABC431}" type="slidenum">
              <a:rPr lang="cs-CZ" smtClean="0"/>
              <a:t>‹#›</a:t>
            </a:fld>
            <a:endParaRPr lang="cs-CZ" dirty="0"/>
          </a:p>
        </p:txBody>
      </p:sp>
    </p:spTree>
    <p:extLst>
      <p:ext uri="{BB962C8B-B14F-4D97-AF65-F5344CB8AC3E}">
        <p14:creationId xmlns:p14="http://schemas.microsoft.com/office/powerpoint/2010/main" val="273097125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635ED8-CCEC-417C-A61B-33AD2F05C192}" type="datetimeFigureOut">
              <a:rPr lang="cs-CZ" smtClean="0"/>
              <a:t>12.10.2023</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9279C9-615F-48ED-8A45-2A92D466666D}" type="slidenum">
              <a:rPr lang="cs-CZ" smtClean="0"/>
              <a:t>‹#›</a:t>
            </a:fld>
            <a:endParaRPr lang="cs-CZ" dirty="0"/>
          </a:p>
        </p:txBody>
      </p:sp>
    </p:spTree>
    <p:extLst>
      <p:ext uri="{BB962C8B-B14F-4D97-AF65-F5344CB8AC3E}">
        <p14:creationId xmlns:p14="http://schemas.microsoft.com/office/powerpoint/2010/main" val="231999661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9279C9-615F-48ED-8A45-2A92D466666D}" type="slidenum">
              <a:rPr lang="cs-CZ" smtClean="0"/>
              <a:t>1</a:t>
            </a:fld>
            <a:endParaRPr lang="cs-CZ" dirty="0"/>
          </a:p>
        </p:txBody>
      </p:sp>
      <p:sp>
        <p:nvSpPr>
          <p:cNvPr id="5" name="Zástupný symbol pro zápatí 4"/>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2607125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patí 3"/>
          <p:cNvSpPr>
            <a:spLocks noGrp="1"/>
          </p:cNvSpPr>
          <p:nvPr>
            <p:ph type="ftr" sz="quarter" idx="4"/>
          </p:nvPr>
        </p:nvSpPr>
        <p:spPr/>
        <p:txBody>
          <a:bodyPr/>
          <a:lstStyle/>
          <a:p>
            <a:endParaRPr lang="cs-CZ" dirty="0"/>
          </a:p>
        </p:txBody>
      </p:sp>
      <p:sp>
        <p:nvSpPr>
          <p:cNvPr id="5" name="Zástupný symbol pro číslo snímku 4"/>
          <p:cNvSpPr>
            <a:spLocks noGrp="1"/>
          </p:cNvSpPr>
          <p:nvPr>
            <p:ph type="sldNum" sz="quarter" idx="5"/>
          </p:nvPr>
        </p:nvSpPr>
        <p:spPr/>
        <p:txBody>
          <a:bodyPr/>
          <a:lstStyle/>
          <a:p>
            <a:fld id="{E99279C9-615F-48ED-8A45-2A92D466666D}" type="slidenum">
              <a:rPr lang="cs-CZ" smtClean="0"/>
              <a:t>5</a:t>
            </a:fld>
            <a:endParaRPr lang="cs-CZ" dirty="0"/>
          </a:p>
        </p:txBody>
      </p:sp>
    </p:spTree>
    <p:extLst>
      <p:ext uri="{BB962C8B-B14F-4D97-AF65-F5344CB8AC3E}">
        <p14:creationId xmlns:p14="http://schemas.microsoft.com/office/powerpoint/2010/main" val="1904247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D5619B74-950C-4477-A723-B3333E30CC51}" type="datetime8">
              <a:rPr lang="cs-CZ" smtClean="0"/>
              <a:t>12.10.2023 10:30</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911BA162-2D3A-418D-909D-F4A716702791}"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130AE28B-FDD0-4C68-8E67-46E54FBA8173}" type="datetime8">
              <a:rPr lang="cs-CZ" smtClean="0"/>
              <a:t>12.10.2023 10:30</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911BA162-2D3A-418D-909D-F4A716702791}"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A0BA3126-EED0-42CE-A494-0691E480BDA9}" type="datetime8">
              <a:rPr lang="cs-CZ" smtClean="0"/>
              <a:t>12.10.2023 10:30</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911BA162-2D3A-418D-909D-F4A716702791}" type="slidenum">
              <a:rPr lang="cs-CZ" smtClean="0"/>
              <a:t>‹#›</a:t>
            </a:fld>
            <a:endParaRPr lang="cs-CZ"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43BC4186-25B3-48FD-9230-E8BB65BE8945}" type="datetime8">
              <a:rPr lang="cs-CZ" smtClean="0"/>
              <a:t>12.10.2023 10:30</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911BA162-2D3A-418D-909D-F4A716702791}" type="slidenum">
              <a:rPr lang="cs-CZ" smtClean="0"/>
              <a:t>‹#›</a:t>
            </a:fld>
            <a:endParaRPr lang="cs-CZ" dirty="0"/>
          </a:p>
        </p:txBody>
      </p:sp>
      <p:sp>
        <p:nvSpPr>
          <p:cNvPr id="7" name="Title 6"/>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FF706CD5-B409-4C7E-BE08-355B19735D95}" type="datetime8">
              <a:rPr lang="cs-CZ" smtClean="0"/>
              <a:t>12.10.2023 10:30</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911BA162-2D3A-418D-909D-F4A716702791}"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5" name="Date Placeholder 4"/>
          <p:cNvSpPr>
            <a:spLocks noGrp="1"/>
          </p:cNvSpPr>
          <p:nvPr>
            <p:ph type="dt" sz="half" idx="10"/>
          </p:nvPr>
        </p:nvSpPr>
        <p:spPr/>
        <p:txBody>
          <a:bodyPr/>
          <a:lstStyle/>
          <a:p>
            <a:fld id="{029D65BB-BDE1-4BD9-8128-17218B70D3E6}" type="datetime8">
              <a:rPr lang="cs-CZ" smtClean="0"/>
              <a:t>12.10.2023 10:30</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911BA162-2D3A-418D-909D-F4A716702791}" type="slidenum">
              <a:rPr lang="cs-CZ" smtClean="0"/>
              <a:t>‹#›</a:t>
            </a:fld>
            <a:endParaRPr lang="cs-CZ" dirty="0"/>
          </a:p>
        </p:txBody>
      </p:sp>
      <p:sp>
        <p:nvSpPr>
          <p:cNvPr id="9" name="Content Placeholder 8"/>
          <p:cNvSpPr>
            <a:spLocks noGrp="1"/>
          </p:cNvSpPr>
          <p:nvPr>
            <p:ph sz="quarter" idx="13"/>
          </p:nvPr>
        </p:nvSpPr>
        <p:spPr>
          <a:xfrm>
            <a:off x="676655" y="2679192"/>
            <a:ext cx="3822192" cy="34472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3A158A7-8EF6-4E77-B913-E1B456C1D119}" type="datetime8">
              <a:rPr lang="cs-CZ" smtClean="0"/>
              <a:t>12.10.2023 10:30</a:t>
            </a:fld>
            <a:endParaRPr lang="cs-CZ" dirty="0"/>
          </a:p>
        </p:txBody>
      </p:sp>
      <p:sp>
        <p:nvSpPr>
          <p:cNvPr id="8" name="Footer Placeholder 7"/>
          <p:cNvSpPr>
            <a:spLocks noGrp="1"/>
          </p:cNvSpPr>
          <p:nvPr>
            <p:ph type="ftr" sz="quarter" idx="11"/>
          </p:nvPr>
        </p:nvSpPr>
        <p:spPr/>
        <p:txBody>
          <a:bodyPr/>
          <a:lstStyle/>
          <a:p>
            <a:endParaRPr lang="cs-CZ" dirty="0"/>
          </a:p>
        </p:txBody>
      </p:sp>
      <p:sp>
        <p:nvSpPr>
          <p:cNvPr id="9" name="Slide Number Placeholder 8"/>
          <p:cNvSpPr>
            <a:spLocks noGrp="1"/>
          </p:cNvSpPr>
          <p:nvPr>
            <p:ph type="sldNum" sz="quarter" idx="12"/>
          </p:nvPr>
        </p:nvSpPr>
        <p:spPr/>
        <p:txBody>
          <a:bodyPr/>
          <a:lstStyle/>
          <a:p>
            <a:fld id="{911BA162-2D3A-418D-909D-F4A716702791}"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75F9DC6F-7DA0-479B-9B78-AED734626973}" type="datetime8">
              <a:rPr lang="cs-CZ" smtClean="0"/>
              <a:t>12.10.2023 10:30</a:t>
            </a:fld>
            <a:endParaRPr lang="cs-CZ" dirty="0"/>
          </a:p>
        </p:txBody>
      </p:sp>
      <p:sp>
        <p:nvSpPr>
          <p:cNvPr id="4" name="Footer Placeholder 3"/>
          <p:cNvSpPr>
            <a:spLocks noGrp="1"/>
          </p:cNvSpPr>
          <p:nvPr>
            <p:ph type="ftr" sz="quarter" idx="11"/>
          </p:nvPr>
        </p:nvSpPr>
        <p:spPr/>
        <p:txBody>
          <a:bodyPr/>
          <a:lstStyle/>
          <a:p>
            <a:endParaRPr lang="cs-CZ" dirty="0"/>
          </a:p>
        </p:txBody>
      </p:sp>
      <p:sp>
        <p:nvSpPr>
          <p:cNvPr id="5" name="Slide Number Placeholder 4"/>
          <p:cNvSpPr>
            <a:spLocks noGrp="1"/>
          </p:cNvSpPr>
          <p:nvPr>
            <p:ph type="sldNum" sz="quarter" idx="12"/>
          </p:nvPr>
        </p:nvSpPr>
        <p:spPr/>
        <p:txBody>
          <a:bodyPr/>
          <a:lstStyle/>
          <a:p>
            <a:fld id="{911BA162-2D3A-418D-909D-F4A716702791}"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5A231356-ED5E-490A-926C-D619A24AF062}" type="datetime8">
              <a:rPr lang="cs-CZ" smtClean="0"/>
              <a:t>12.10.2023 10:30</a:t>
            </a:fld>
            <a:endParaRPr lang="cs-CZ" dirty="0"/>
          </a:p>
        </p:txBody>
      </p:sp>
      <p:sp>
        <p:nvSpPr>
          <p:cNvPr id="3" name="Footer Placeholder 2"/>
          <p:cNvSpPr>
            <a:spLocks noGrp="1"/>
          </p:cNvSpPr>
          <p:nvPr>
            <p:ph type="ftr" sz="quarter" idx="11"/>
          </p:nvPr>
        </p:nvSpPr>
        <p:spPr/>
        <p:txBody>
          <a:bodyPr/>
          <a:lstStyle/>
          <a:p>
            <a:endParaRPr lang="cs-CZ" dirty="0"/>
          </a:p>
        </p:txBody>
      </p:sp>
      <p:sp>
        <p:nvSpPr>
          <p:cNvPr id="4" name="Slide Number Placeholder 3"/>
          <p:cNvSpPr>
            <a:spLocks noGrp="1"/>
          </p:cNvSpPr>
          <p:nvPr>
            <p:ph type="sldNum" sz="quarter" idx="12"/>
          </p:nvPr>
        </p:nvSpPr>
        <p:spPr/>
        <p:txBody>
          <a:bodyPr/>
          <a:lstStyle/>
          <a:p>
            <a:fld id="{911BA162-2D3A-418D-909D-F4A716702791}"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2850E92F-4229-4514-8696-A6C707F43289}" type="datetime8">
              <a:rPr lang="cs-CZ" smtClean="0"/>
              <a:t>12.10.2023 10:30</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911BA162-2D3A-418D-909D-F4A716702791}" type="slidenum">
              <a:rPr lang="cs-CZ" smtClean="0"/>
              <a:t>‹#›</a:t>
            </a:fld>
            <a:endParaRPr lang="cs-CZ"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cs-CZ"/>
              <a:t>Kliknutím lze upravit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FAA42FA-02C9-4FA2-B9AC-98EE0B1C6357}" type="datetime8">
              <a:rPr lang="cs-CZ" smtClean="0"/>
              <a:t>12.10.2023 10:30</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911BA162-2D3A-418D-909D-F4A716702791}" type="slidenum">
              <a:rPr lang="cs-CZ" smtClean="0"/>
              <a:t>‹#›</a:t>
            </a:fld>
            <a:endParaRPr lang="cs-CZ"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na ikonu přidáte obrázek.</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D2CE41D2-C65D-4AC3-A8CA-41424369E695}" type="datetime8">
              <a:rPr lang="cs-CZ" smtClean="0"/>
              <a:t>12.10.2023 10:30</a:t>
            </a:fld>
            <a:endParaRPr lang="cs-CZ"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cs-CZ"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11BA162-2D3A-418D-909D-F4A716702791}" type="slidenum">
              <a:rPr lang="cs-CZ" smtClean="0"/>
              <a:t>‹#›</a:t>
            </a:fld>
            <a:endParaRPr lang="cs-CZ"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www.nadace.agel.cz/" TargetMode="External"/><Relationship Id="rId13" Type="http://schemas.openxmlformats.org/officeDocument/2006/relationships/hyperlink" Target="http://www.slunce.info/" TargetMode="External"/><Relationship Id="rId18" Type="http://schemas.openxmlformats.org/officeDocument/2006/relationships/hyperlink" Target="http://www.euronisa.cz/" TargetMode="External"/><Relationship Id="rId3" Type="http://schemas.openxmlformats.org/officeDocument/2006/relationships/hyperlink" Target="http://www.vdv.cz/" TargetMode="External"/><Relationship Id="rId21" Type="http://schemas.openxmlformats.org/officeDocument/2006/relationships/hyperlink" Target="http://www.nfozp.cz/" TargetMode="External"/><Relationship Id="rId7" Type="http://schemas.openxmlformats.org/officeDocument/2006/relationships/hyperlink" Target="http://www.nadacnifondjt.cz/" TargetMode="External"/><Relationship Id="rId12" Type="http://schemas.openxmlformats.org/officeDocument/2006/relationships/hyperlink" Target="http://www.slunce.info/index.php?option=com_content&amp;view=article&amp;id=110:nadacni-fond-slunce-pro-vsechny&amp;catid=38:kontakty&amp;Itemid=75" TargetMode="External"/><Relationship Id="rId17" Type="http://schemas.openxmlformats.org/officeDocument/2006/relationships/hyperlink" Target="http://www.nadace-agrofert.cz/" TargetMode="External"/><Relationship Id="rId2" Type="http://schemas.openxmlformats.org/officeDocument/2006/relationships/hyperlink" Target="http://www.kontobariery.cz/" TargetMode="External"/><Relationship Id="rId16" Type="http://schemas.openxmlformats.org/officeDocument/2006/relationships/hyperlink" Target="http://www.dobryandel.cz/" TargetMode="External"/><Relationship Id="rId20" Type="http://schemas.openxmlformats.org/officeDocument/2006/relationships/hyperlink" Target="http://www.kolowrat.cz/cs/kolowratek" TargetMode="External"/><Relationship Id="rId1" Type="http://schemas.openxmlformats.org/officeDocument/2006/relationships/slideLayout" Target="../slideLayouts/slideLayout2.xml"/><Relationship Id="rId6" Type="http://schemas.openxmlformats.org/officeDocument/2006/relationships/hyperlink" Target="http://www.paraple.cz/" TargetMode="External"/><Relationship Id="rId11" Type="http://schemas.openxmlformats.org/officeDocument/2006/relationships/hyperlink" Target="http://www.porozumeni.cz/" TargetMode="External"/><Relationship Id="rId5" Type="http://schemas.openxmlformats.org/officeDocument/2006/relationships/hyperlink" Target="http://www.nadacesyner.cz/" TargetMode="External"/><Relationship Id="rId15" Type="http://schemas.openxmlformats.org/officeDocument/2006/relationships/hyperlink" Target="http://www.multiplesclerosis.cz/" TargetMode="External"/><Relationship Id="rId23" Type="http://schemas.openxmlformats.org/officeDocument/2006/relationships/hyperlink" Target="http://www.plamineknadeje.cz/" TargetMode="External"/><Relationship Id="rId10" Type="http://schemas.openxmlformats.org/officeDocument/2006/relationships/hyperlink" Target="http://www.dobryskutek.cz/" TargetMode="External"/><Relationship Id="rId19" Type="http://schemas.openxmlformats.org/officeDocument/2006/relationships/hyperlink" Target="http://www.nadacejistota.cz/" TargetMode="External"/><Relationship Id="rId4" Type="http://schemas.openxmlformats.org/officeDocument/2006/relationships/hyperlink" Target="http://www.vize.cz/" TargetMode="External"/><Relationship Id="rId9" Type="http://schemas.openxmlformats.org/officeDocument/2006/relationships/hyperlink" Target="http://www.nfpomoci.cz/" TargetMode="External"/><Relationship Id="rId14" Type="http://schemas.openxmlformats.org/officeDocument/2006/relationships/hyperlink" Target="http://www.weil-nadacni-fond.cz/" TargetMode="External"/><Relationship Id="rId22" Type="http://schemas.openxmlformats.org/officeDocument/2006/relationships/hyperlink" Target="http://www.olivovanadace.cz/"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1809532"/>
            <a:ext cx="7772400" cy="1470025"/>
          </a:xfrm>
        </p:spPr>
        <p:txBody>
          <a:bodyPr>
            <a:noAutofit/>
          </a:bodyPr>
          <a:lstStyle/>
          <a:p>
            <a:r>
              <a:rPr lang="cs-CZ" b="1" dirty="0">
                <a:solidFill>
                  <a:schemeClr val="tx1"/>
                </a:solidFill>
                <a:effectLst/>
                <a:latin typeface="Arial" panose="020B0604020202020204" pitchFamily="34" charset="0"/>
                <a:ea typeface="Times New Roman" panose="02020603050405020304" pitchFamily="18" charset="0"/>
              </a:rPr>
              <a:t>Komplexní přehled sociálních dávek a nároků zdravotně postižených vůči státu</a:t>
            </a:r>
            <a:endParaRPr lang="cs-CZ" b="1" i="1" dirty="0">
              <a:solidFill>
                <a:schemeClr val="tx1"/>
              </a:solidFill>
            </a:endParaRPr>
          </a:p>
        </p:txBody>
      </p:sp>
      <p:sp>
        <p:nvSpPr>
          <p:cNvPr id="4" name="Podnadpis 2"/>
          <p:cNvSpPr>
            <a:spLocks noGrp="1"/>
          </p:cNvSpPr>
          <p:nvPr>
            <p:ph type="subTitle" idx="1"/>
          </p:nvPr>
        </p:nvSpPr>
        <p:spPr/>
        <p:txBody>
          <a:bodyPr>
            <a:normAutofit/>
          </a:bodyPr>
          <a:lstStyle/>
          <a:p>
            <a:r>
              <a:rPr lang="cs-CZ" sz="2400" dirty="0">
                <a:solidFill>
                  <a:schemeClr val="tx1"/>
                </a:solidFill>
                <a:latin typeface="Arial" panose="020B0604020202020204" pitchFamily="34" charset="0"/>
                <a:cs typeface="Arial" panose="020B0604020202020204" pitchFamily="34" charset="0"/>
              </a:rPr>
              <a:t>Mgr. Michal Šimůnek</a:t>
            </a:r>
          </a:p>
          <a:p>
            <a:endParaRPr lang="cs-CZ" sz="2400" dirty="0">
              <a:solidFill>
                <a:schemeClr val="tx1"/>
              </a:solidFill>
              <a:latin typeface="Arial" panose="020B0604020202020204" pitchFamily="34" charset="0"/>
              <a:cs typeface="Arial" panose="020B0604020202020204" pitchFamily="34" charset="0"/>
            </a:endParaRPr>
          </a:p>
          <a:p>
            <a:endParaRPr lang="cs-CZ" sz="2400" dirty="0">
              <a:solidFill>
                <a:schemeClr val="tx1"/>
              </a:solidFill>
            </a:endParaRPr>
          </a:p>
        </p:txBody>
      </p:sp>
      <p:pic>
        <p:nvPicPr>
          <p:cNvPr id="3" name="Picture 2" descr="D:\CMT\Základní dokumenty\Logo C-M-T.jpg">
            <a:extLst>
              <a:ext uri="{FF2B5EF4-FFF2-40B4-BE49-F238E27FC236}">
                <a16:creationId xmlns:a16="http://schemas.microsoft.com/office/drawing/2014/main" id="{E21EA6BD-F72B-DD50-4FEB-61344F0CFF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77959" y="4232677"/>
            <a:ext cx="2383618" cy="1966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2015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6FD1FF44-AC89-7F92-7459-A0A082FF076A}"/>
              </a:ext>
            </a:extLst>
          </p:cNvPr>
          <p:cNvSpPr>
            <a:spLocks noGrp="1"/>
          </p:cNvSpPr>
          <p:nvPr>
            <p:ph idx="1"/>
          </p:nvPr>
        </p:nvSpPr>
        <p:spPr>
          <a:xfrm>
            <a:off x="251520" y="2060848"/>
            <a:ext cx="8712968" cy="5250912"/>
          </a:xfrm>
        </p:spPr>
        <p:txBody>
          <a:bodyPr>
            <a:noAutofit/>
          </a:bodyPr>
          <a:lstStyle/>
          <a:p>
            <a:pPr algn="just"/>
            <a:r>
              <a:rPr lang="cs-CZ" sz="1400" b="1" dirty="0">
                <a:solidFill>
                  <a:schemeClr val="tx1"/>
                </a:solidFill>
                <a:latin typeface="Arial" panose="020B0604020202020204" pitchFamily="34" charset="0"/>
                <a:cs typeface="Arial" panose="020B0604020202020204" pitchFamily="34" charset="0"/>
              </a:rPr>
              <a:t>Při určování poklesu </a:t>
            </a:r>
            <a:r>
              <a:rPr lang="cs-CZ" sz="1400" dirty="0">
                <a:solidFill>
                  <a:schemeClr val="tx1"/>
                </a:solidFill>
                <a:latin typeface="Arial" panose="020B0604020202020204" pitchFamily="34" charset="0"/>
                <a:cs typeface="Arial" panose="020B0604020202020204" pitchFamily="34" charset="0"/>
              </a:rPr>
              <a:t>pracovní schopnosti se vychází ze zdravotního stavu pojištěnce doloženého výsledky funkčních vyšetření; přitom se bere v úvahu,</a:t>
            </a:r>
          </a:p>
          <a:p>
            <a:pPr algn="just"/>
            <a:r>
              <a:rPr lang="cs-CZ" sz="1400" dirty="0">
                <a:solidFill>
                  <a:schemeClr val="tx1"/>
                </a:solidFill>
                <a:latin typeface="Arial" panose="020B0604020202020204" pitchFamily="34" charset="0"/>
                <a:cs typeface="Arial" panose="020B0604020202020204" pitchFamily="34" charset="0"/>
              </a:rPr>
              <a:t>a) zda jde o zdravotní postižení trvale ovlivňující pracovní schopnost,</a:t>
            </a:r>
          </a:p>
          <a:p>
            <a:pPr algn="just"/>
            <a:r>
              <a:rPr lang="cs-CZ" sz="1400" dirty="0">
                <a:solidFill>
                  <a:schemeClr val="tx1"/>
                </a:solidFill>
                <a:latin typeface="Arial" panose="020B0604020202020204" pitchFamily="34" charset="0"/>
                <a:cs typeface="Arial" panose="020B0604020202020204" pitchFamily="34" charset="0"/>
              </a:rPr>
              <a:t> b) zda se jedná o </a:t>
            </a:r>
            <a:r>
              <a:rPr lang="cs-CZ" sz="1400" b="1" dirty="0">
                <a:solidFill>
                  <a:schemeClr val="tx1"/>
                </a:solidFill>
                <a:latin typeface="Arial" panose="020B0604020202020204" pitchFamily="34" charset="0"/>
                <a:cs typeface="Arial" panose="020B0604020202020204" pitchFamily="34" charset="0"/>
              </a:rPr>
              <a:t>stabilizovaný zdravotní stav </a:t>
            </a:r>
            <a:r>
              <a:rPr lang="cs-CZ" sz="1400" dirty="0">
                <a:solidFill>
                  <a:schemeClr val="tx1"/>
                </a:solidFill>
                <a:latin typeface="Arial" panose="020B0604020202020204" pitchFamily="34" charset="0"/>
                <a:cs typeface="Arial" panose="020B0604020202020204" pitchFamily="34" charset="0"/>
              </a:rPr>
              <a:t>(takový zdravotní stav, který se ustálil na úrovni, která umožňuje pojištěnci vykonávat výdělečnou činnost bez zhoršení zdravotního stavu vlivem takové činnosti),</a:t>
            </a:r>
          </a:p>
          <a:p>
            <a:pPr algn="just"/>
            <a:r>
              <a:rPr lang="cs-CZ" sz="1400" dirty="0">
                <a:solidFill>
                  <a:schemeClr val="tx1"/>
                </a:solidFill>
                <a:latin typeface="Arial" panose="020B0604020202020204" pitchFamily="34" charset="0"/>
                <a:cs typeface="Arial" panose="020B0604020202020204" pitchFamily="34" charset="0"/>
              </a:rPr>
              <a:t> c) zda a jak je pojištěnec na své zdravotní postižení </a:t>
            </a:r>
            <a:r>
              <a:rPr lang="cs-CZ" sz="1400" b="1" dirty="0">
                <a:solidFill>
                  <a:schemeClr val="tx1"/>
                </a:solidFill>
                <a:latin typeface="Arial" panose="020B0604020202020204" pitchFamily="34" charset="0"/>
                <a:cs typeface="Arial" panose="020B0604020202020204" pitchFamily="34" charset="0"/>
              </a:rPr>
              <a:t>adaptován</a:t>
            </a:r>
            <a:r>
              <a:rPr lang="cs-CZ" sz="1400" dirty="0">
                <a:solidFill>
                  <a:schemeClr val="tx1"/>
                </a:solidFill>
                <a:latin typeface="Arial" panose="020B0604020202020204" pitchFamily="34" charset="0"/>
                <a:cs typeface="Arial" panose="020B0604020202020204" pitchFamily="34" charset="0"/>
              </a:rPr>
              <a:t> (jestliže nabyl, popřípadě znovu nabyl schopností a dovedností, které mu spolu se zachovanými tělesnými, smyslovými a duševními schopnostmi umožňují vykonávat výdělečnou činnost bez zhoršení zdravotního stavu vlivem takové činnosti),</a:t>
            </a:r>
          </a:p>
          <a:p>
            <a:pPr algn="just"/>
            <a:r>
              <a:rPr lang="cs-CZ" sz="1400" dirty="0">
                <a:solidFill>
                  <a:schemeClr val="tx1"/>
                </a:solidFill>
                <a:latin typeface="Arial" panose="020B0604020202020204" pitchFamily="34" charset="0"/>
                <a:cs typeface="Arial" panose="020B0604020202020204" pitchFamily="34" charset="0"/>
              </a:rPr>
              <a:t> d) schopnost rekvalifikace pojištěnce na jiný druh výdělečné činnosti, než dosud vykonával,</a:t>
            </a:r>
          </a:p>
          <a:p>
            <a:pPr algn="just"/>
            <a:r>
              <a:rPr lang="cs-CZ" sz="1400" dirty="0">
                <a:solidFill>
                  <a:schemeClr val="tx1"/>
                </a:solidFill>
                <a:latin typeface="Arial" panose="020B0604020202020204" pitchFamily="34" charset="0"/>
                <a:cs typeface="Arial" panose="020B0604020202020204" pitchFamily="34" charset="0"/>
              </a:rPr>
              <a:t> e) schopnost využití zachované pracovní schopnosti v případě poklesu pracovní schopnosti nejméně o 35 % a nejvíce o 69 %,</a:t>
            </a:r>
          </a:p>
          <a:p>
            <a:pPr algn="just"/>
            <a:r>
              <a:rPr lang="cs-CZ" sz="1400" dirty="0">
                <a:solidFill>
                  <a:schemeClr val="tx1"/>
                </a:solidFill>
                <a:latin typeface="Arial" panose="020B0604020202020204" pitchFamily="34" charset="0"/>
                <a:cs typeface="Arial" panose="020B0604020202020204" pitchFamily="34" charset="0"/>
              </a:rPr>
              <a:t> f) v případě poklesu pracovní schopnosti nejméně o 70 % též to, zda je pojištěnec schopen výdělečné činnosti za zcela mimořádných podmínek. </a:t>
            </a:r>
          </a:p>
        </p:txBody>
      </p:sp>
      <p:sp>
        <p:nvSpPr>
          <p:cNvPr id="5" name="Nadpis 4">
            <a:extLst>
              <a:ext uri="{FF2B5EF4-FFF2-40B4-BE49-F238E27FC236}">
                <a16:creationId xmlns:a16="http://schemas.microsoft.com/office/drawing/2014/main" id="{E03147F4-95AB-C543-C1C7-52CDF1CA292D}"/>
              </a:ext>
            </a:extLst>
          </p:cNvPr>
          <p:cNvSpPr>
            <a:spLocks noGrp="1"/>
          </p:cNvSpPr>
          <p:nvPr>
            <p:ph type="title"/>
          </p:nvPr>
        </p:nvSpPr>
        <p:spPr/>
        <p:txBody>
          <a:bodyPr>
            <a:normAutofit fontScale="90000"/>
          </a:bodyPr>
          <a:lstStyle/>
          <a:p>
            <a:r>
              <a:rPr lang="cs-CZ" b="1" i="0" dirty="0">
                <a:solidFill>
                  <a:schemeClr val="tx1"/>
                </a:solidFill>
                <a:effectLst/>
                <a:latin typeface="Arial" panose="020B0604020202020204" pitchFamily="34" charset="0"/>
                <a:cs typeface="Arial" panose="020B0604020202020204" pitchFamily="34" charset="0"/>
              </a:rPr>
              <a:t>Invalidní důchody</a:t>
            </a:r>
            <a:br>
              <a:rPr lang="cs-CZ" b="1" i="0" dirty="0">
                <a:solidFill>
                  <a:schemeClr val="tx1"/>
                </a:solidFill>
                <a:effectLst/>
                <a:latin typeface="Arial" panose="020B0604020202020204" pitchFamily="34" charset="0"/>
                <a:cs typeface="Arial" panose="020B0604020202020204" pitchFamily="34" charset="0"/>
              </a:rPr>
            </a:b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6198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6FD1FF44-AC89-7F92-7459-A0A082FF076A}"/>
              </a:ext>
            </a:extLst>
          </p:cNvPr>
          <p:cNvSpPr>
            <a:spLocks noGrp="1"/>
          </p:cNvSpPr>
          <p:nvPr>
            <p:ph idx="1"/>
          </p:nvPr>
        </p:nvSpPr>
        <p:spPr>
          <a:xfrm>
            <a:off x="395536" y="1703651"/>
            <a:ext cx="8291264" cy="4546511"/>
          </a:xfrm>
        </p:spPr>
        <p:txBody>
          <a:bodyPr>
            <a:noAutofit/>
          </a:bodyPr>
          <a:lstStyle/>
          <a:p>
            <a:pPr algn="just"/>
            <a:r>
              <a:rPr lang="cs-CZ" sz="1400" b="1" i="0" dirty="0">
                <a:solidFill>
                  <a:schemeClr val="tx1"/>
                </a:solidFill>
                <a:effectLst/>
                <a:latin typeface="Arial" panose="020B0604020202020204" pitchFamily="34" charset="0"/>
                <a:cs typeface="Arial" panose="020B0604020202020204" pitchFamily="34" charset="0"/>
              </a:rPr>
              <a:t>Potřebná doba pojištění </a:t>
            </a:r>
            <a:r>
              <a:rPr lang="cs-CZ" sz="1400" b="0" i="0" dirty="0">
                <a:solidFill>
                  <a:schemeClr val="tx1"/>
                </a:solidFill>
                <a:effectLst/>
                <a:latin typeface="Arial" panose="020B0604020202020204" pitchFamily="34" charset="0"/>
                <a:cs typeface="Arial" panose="020B0604020202020204" pitchFamily="34" charset="0"/>
              </a:rPr>
              <a:t>činí u pojištěnce ve věku:</a:t>
            </a:r>
          </a:p>
          <a:p>
            <a:pPr algn="just">
              <a:buFont typeface="+mj-lt"/>
              <a:buAutoNum type="alphaLcPeriod"/>
            </a:pPr>
            <a:r>
              <a:rPr lang="cs-CZ" sz="1400" b="0" i="0" dirty="0">
                <a:solidFill>
                  <a:schemeClr val="tx1"/>
                </a:solidFill>
                <a:effectLst/>
                <a:latin typeface="Arial" panose="020B0604020202020204" pitchFamily="34" charset="0"/>
                <a:cs typeface="Arial" panose="020B0604020202020204" pitchFamily="34" charset="0"/>
              </a:rPr>
              <a:t>do 20 let méně než jeden rok,</a:t>
            </a:r>
          </a:p>
          <a:p>
            <a:pPr algn="just">
              <a:buFont typeface="+mj-lt"/>
              <a:buAutoNum type="alphaLcPeriod"/>
            </a:pPr>
            <a:r>
              <a:rPr lang="cs-CZ" sz="1400" b="0" i="0" dirty="0">
                <a:solidFill>
                  <a:schemeClr val="tx1"/>
                </a:solidFill>
                <a:effectLst/>
                <a:latin typeface="Arial" panose="020B0604020202020204" pitchFamily="34" charset="0"/>
                <a:cs typeface="Arial" panose="020B0604020202020204" pitchFamily="34" charset="0"/>
              </a:rPr>
              <a:t>od 20 let do 22 let jeden rok,</a:t>
            </a:r>
          </a:p>
          <a:p>
            <a:pPr algn="just">
              <a:buFont typeface="+mj-lt"/>
              <a:buAutoNum type="alphaLcPeriod"/>
            </a:pPr>
            <a:r>
              <a:rPr lang="cs-CZ" sz="1400" b="0" i="0" dirty="0">
                <a:solidFill>
                  <a:schemeClr val="tx1"/>
                </a:solidFill>
                <a:effectLst/>
                <a:latin typeface="Arial" panose="020B0604020202020204" pitchFamily="34" charset="0"/>
                <a:cs typeface="Arial" panose="020B0604020202020204" pitchFamily="34" charset="0"/>
              </a:rPr>
              <a:t>od 22 let do 24 let dva roky,</a:t>
            </a:r>
          </a:p>
          <a:p>
            <a:pPr algn="just">
              <a:buFont typeface="+mj-lt"/>
              <a:buAutoNum type="alphaLcPeriod"/>
            </a:pPr>
            <a:r>
              <a:rPr lang="cs-CZ" sz="1400" b="0" i="0" dirty="0">
                <a:solidFill>
                  <a:schemeClr val="tx1"/>
                </a:solidFill>
                <a:effectLst/>
                <a:latin typeface="Arial" panose="020B0604020202020204" pitchFamily="34" charset="0"/>
                <a:cs typeface="Arial" panose="020B0604020202020204" pitchFamily="34" charset="0"/>
              </a:rPr>
              <a:t>od 24 let do 26 let tři roky,</a:t>
            </a:r>
          </a:p>
          <a:p>
            <a:pPr algn="just">
              <a:buFont typeface="+mj-lt"/>
              <a:buAutoNum type="alphaLcPeriod"/>
            </a:pPr>
            <a:r>
              <a:rPr lang="cs-CZ" sz="1400" b="0" i="0" dirty="0">
                <a:solidFill>
                  <a:schemeClr val="tx1"/>
                </a:solidFill>
                <a:effectLst/>
                <a:latin typeface="Arial" panose="020B0604020202020204" pitchFamily="34" charset="0"/>
                <a:cs typeface="Arial" panose="020B0604020202020204" pitchFamily="34" charset="0"/>
              </a:rPr>
              <a:t>od 26 let do 28 let čtyři roky a</a:t>
            </a:r>
          </a:p>
          <a:p>
            <a:pPr algn="just">
              <a:buFont typeface="+mj-lt"/>
              <a:buAutoNum type="alphaLcPeriod"/>
            </a:pPr>
            <a:r>
              <a:rPr lang="cs-CZ" sz="1400" b="0" i="0" dirty="0">
                <a:solidFill>
                  <a:schemeClr val="tx1"/>
                </a:solidFill>
                <a:effectLst/>
                <a:latin typeface="Arial" panose="020B0604020202020204" pitchFamily="34" charset="0"/>
                <a:cs typeface="Arial" panose="020B0604020202020204" pitchFamily="34" charset="0"/>
              </a:rPr>
              <a:t>nad 28 let pět roků.</a:t>
            </a:r>
          </a:p>
          <a:p>
            <a:pPr algn="just"/>
            <a:endParaRPr lang="cs-CZ" sz="1400" b="1" i="0" cap="all" dirty="0">
              <a:solidFill>
                <a:schemeClr val="tx1"/>
              </a:solidFill>
              <a:effectLst/>
              <a:latin typeface="Arial" panose="020B0604020202020204" pitchFamily="34" charset="0"/>
              <a:cs typeface="Arial" panose="020B0604020202020204" pitchFamily="34" charset="0"/>
            </a:endParaRPr>
          </a:p>
          <a:p>
            <a:pPr algn="just"/>
            <a:r>
              <a:rPr lang="cs-CZ" sz="1400" b="1" i="0" dirty="0">
                <a:solidFill>
                  <a:schemeClr val="tx1"/>
                </a:solidFill>
                <a:effectLst/>
                <a:latin typeface="Arial" panose="020B0604020202020204" pitchFamily="34" charset="0"/>
                <a:cs typeface="Arial" panose="020B0604020202020204" pitchFamily="34" charset="0"/>
              </a:rPr>
              <a:t>Výše důchodu </a:t>
            </a:r>
            <a:r>
              <a:rPr lang="cs-CZ" sz="1400" b="0" i="0" dirty="0">
                <a:solidFill>
                  <a:schemeClr val="tx1"/>
                </a:solidFill>
                <a:effectLst/>
                <a:latin typeface="Arial" panose="020B0604020202020204" pitchFamily="34" charset="0"/>
                <a:cs typeface="Arial" panose="020B0604020202020204" pitchFamily="34" charset="0"/>
              </a:rPr>
              <a:t>se skládá ze dvou složek, a to ze </a:t>
            </a:r>
            <a:r>
              <a:rPr lang="cs-CZ" sz="1400" b="1" i="0" dirty="0">
                <a:solidFill>
                  <a:schemeClr val="tx1"/>
                </a:solidFill>
                <a:effectLst/>
                <a:latin typeface="Arial" panose="020B0604020202020204" pitchFamily="34" charset="0"/>
                <a:cs typeface="Arial" panose="020B0604020202020204" pitchFamily="34" charset="0"/>
              </a:rPr>
              <a:t>základní výměry </a:t>
            </a:r>
            <a:r>
              <a:rPr lang="cs-CZ" sz="1400" b="0" i="0" dirty="0">
                <a:solidFill>
                  <a:schemeClr val="tx1"/>
                </a:solidFill>
                <a:effectLst/>
                <a:latin typeface="Arial" panose="020B0604020202020204" pitchFamily="34" charset="0"/>
                <a:cs typeface="Arial" panose="020B0604020202020204" pitchFamily="34" charset="0"/>
              </a:rPr>
              <a:t>a z </a:t>
            </a:r>
            <a:r>
              <a:rPr lang="cs-CZ" sz="1400" b="1" i="0" dirty="0">
                <a:solidFill>
                  <a:schemeClr val="tx1"/>
                </a:solidFill>
                <a:effectLst/>
                <a:latin typeface="Arial" panose="020B0604020202020204" pitchFamily="34" charset="0"/>
                <a:cs typeface="Arial" panose="020B0604020202020204" pitchFamily="34" charset="0"/>
              </a:rPr>
              <a:t>procentní výměry</a:t>
            </a:r>
            <a:r>
              <a:rPr lang="cs-CZ" sz="1400" b="0" i="0" dirty="0">
                <a:solidFill>
                  <a:schemeClr val="tx1"/>
                </a:solidFill>
                <a:effectLst/>
                <a:latin typeface="Arial" panose="020B0604020202020204" pitchFamily="34" charset="0"/>
                <a:cs typeface="Arial" panose="020B0604020202020204" pitchFamily="34" charset="0"/>
              </a:rPr>
              <a:t>.</a:t>
            </a:r>
          </a:p>
          <a:p>
            <a:pPr algn="just"/>
            <a:r>
              <a:rPr lang="cs-CZ" sz="1400" b="1" i="0" dirty="0">
                <a:solidFill>
                  <a:schemeClr val="tx1"/>
                </a:solidFill>
                <a:effectLst/>
                <a:latin typeface="Arial" panose="020B0604020202020204" pitchFamily="34" charset="0"/>
                <a:cs typeface="Arial" panose="020B0604020202020204" pitchFamily="34" charset="0"/>
              </a:rPr>
              <a:t>Výše základní výměry </a:t>
            </a:r>
            <a:r>
              <a:rPr lang="cs-CZ" sz="1400" b="0" i="0" dirty="0">
                <a:solidFill>
                  <a:schemeClr val="tx1"/>
                </a:solidFill>
                <a:effectLst/>
                <a:latin typeface="Arial" panose="020B0604020202020204" pitchFamily="34" charset="0"/>
                <a:cs typeface="Arial" panose="020B0604020202020204" pitchFamily="34" charset="0"/>
              </a:rPr>
              <a:t>invalidního důchodu je stanovena procentní sazbou z průměrné mzdy tj.10 % průměrné mzdy.</a:t>
            </a:r>
          </a:p>
          <a:p>
            <a:pPr algn="just"/>
            <a:r>
              <a:rPr lang="cs-CZ" sz="1400" b="1" i="0" dirty="0">
                <a:solidFill>
                  <a:schemeClr val="tx1"/>
                </a:solidFill>
                <a:effectLst/>
                <a:latin typeface="Arial" panose="020B0604020202020204" pitchFamily="34" charset="0"/>
                <a:cs typeface="Arial" panose="020B0604020202020204" pitchFamily="34" charset="0"/>
              </a:rPr>
              <a:t>Výše procentní výměry </a:t>
            </a:r>
            <a:r>
              <a:rPr lang="cs-CZ" sz="1400" b="0" i="0" dirty="0">
                <a:solidFill>
                  <a:schemeClr val="tx1"/>
                </a:solidFill>
                <a:effectLst/>
                <a:latin typeface="Arial" panose="020B0604020202020204" pitchFamily="34" charset="0"/>
                <a:cs typeface="Arial" panose="020B0604020202020204" pitchFamily="34" charset="0"/>
              </a:rPr>
              <a:t>invalidního důchodu činí za každý celý rok doby pojištění</a:t>
            </a:r>
          </a:p>
          <a:p>
            <a:pPr algn="just">
              <a:buFont typeface="+mj-lt"/>
              <a:buAutoNum type="alphaLcPeriod"/>
            </a:pPr>
            <a:r>
              <a:rPr lang="cs-CZ" sz="1400" b="0" i="0" dirty="0">
                <a:solidFill>
                  <a:schemeClr val="tx1"/>
                </a:solidFill>
                <a:effectLst/>
                <a:latin typeface="Arial" panose="020B0604020202020204" pitchFamily="34" charset="0"/>
                <a:cs typeface="Arial" panose="020B0604020202020204" pitchFamily="34" charset="0"/>
              </a:rPr>
              <a:t>0,5 % výpočtového základu měsíčně, jedná-li se o invalidní důchod pro invaliditu prvního stupně,</a:t>
            </a:r>
          </a:p>
          <a:p>
            <a:pPr algn="just">
              <a:buFont typeface="+mj-lt"/>
              <a:buAutoNum type="alphaLcPeriod"/>
            </a:pPr>
            <a:r>
              <a:rPr lang="cs-CZ" sz="1400" b="0" i="0" dirty="0">
                <a:solidFill>
                  <a:schemeClr val="tx1"/>
                </a:solidFill>
                <a:effectLst/>
                <a:latin typeface="Arial" panose="020B0604020202020204" pitchFamily="34" charset="0"/>
                <a:cs typeface="Arial" panose="020B0604020202020204" pitchFamily="34" charset="0"/>
              </a:rPr>
              <a:t>0,75 % výpočtového základu měsíčně, jedná-li se o invalidní důchod pro invaliditu druhého stupně,</a:t>
            </a:r>
          </a:p>
          <a:p>
            <a:pPr algn="just">
              <a:buFont typeface="+mj-lt"/>
              <a:buAutoNum type="alphaLcPeriod"/>
            </a:pPr>
            <a:r>
              <a:rPr lang="cs-CZ" sz="1400" b="0" i="0" dirty="0">
                <a:solidFill>
                  <a:schemeClr val="tx1"/>
                </a:solidFill>
                <a:effectLst/>
                <a:latin typeface="Arial" panose="020B0604020202020204" pitchFamily="34" charset="0"/>
                <a:cs typeface="Arial" panose="020B0604020202020204" pitchFamily="34" charset="0"/>
              </a:rPr>
              <a:t>1,5 % výpočtového základu měsíčně, jedná-li se o invalidní důchod pro invaliditu třetího stupně.</a:t>
            </a:r>
          </a:p>
          <a:p>
            <a:pPr algn="just"/>
            <a:endParaRPr lang="cs-CZ" sz="1400" b="0" i="0" dirty="0">
              <a:solidFill>
                <a:schemeClr val="tx1"/>
              </a:solidFill>
              <a:effectLst/>
              <a:latin typeface="Arial" panose="020B0604020202020204" pitchFamily="34" charset="0"/>
              <a:cs typeface="Arial" panose="020B0604020202020204" pitchFamily="34" charset="0"/>
            </a:endParaRPr>
          </a:p>
          <a:p>
            <a:pPr algn="just"/>
            <a:r>
              <a:rPr lang="cs-CZ" sz="1400" b="0" i="0" dirty="0">
                <a:solidFill>
                  <a:schemeClr val="tx1"/>
                </a:solidFill>
                <a:effectLst/>
                <a:latin typeface="Arial" panose="020B0604020202020204" pitchFamily="34" charset="0"/>
                <a:cs typeface="Arial" panose="020B0604020202020204" pitchFamily="34" charset="0"/>
              </a:rPr>
              <a:t>Při změně stupně invalidity se nově stanoví výše invalidního důchodu, a to ode dne, od něhož došlo ke změně stupně invalidity.</a:t>
            </a:r>
          </a:p>
          <a:p>
            <a:pPr algn="just"/>
            <a:r>
              <a:rPr lang="cs-CZ" sz="1400" b="0" i="0" dirty="0">
                <a:solidFill>
                  <a:schemeClr val="tx1"/>
                </a:solidFill>
                <a:effectLst/>
                <a:latin typeface="Arial" panose="020B0604020202020204" pitchFamily="34" charset="0"/>
                <a:cs typeface="Arial" panose="020B0604020202020204" pitchFamily="34" charset="0"/>
              </a:rPr>
              <a:t>Do doby pojištění se započítává rovněž tzv. náhradní doba pojištění (stejně jako v případě starobního důchodu).</a:t>
            </a:r>
          </a:p>
          <a:p>
            <a:endParaRPr lang="cs-CZ" sz="14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E03147F4-95AB-C543-C1C7-52CDF1CA292D}"/>
              </a:ext>
            </a:extLst>
          </p:cNvPr>
          <p:cNvSpPr>
            <a:spLocks noGrp="1"/>
          </p:cNvSpPr>
          <p:nvPr>
            <p:ph type="title"/>
          </p:nvPr>
        </p:nvSpPr>
        <p:spPr/>
        <p:txBody>
          <a:bodyPr>
            <a:normAutofit fontScale="90000"/>
          </a:bodyPr>
          <a:lstStyle/>
          <a:p>
            <a:r>
              <a:rPr lang="cs-CZ" b="1" i="0" dirty="0">
                <a:solidFill>
                  <a:schemeClr val="tx1"/>
                </a:solidFill>
                <a:effectLst/>
                <a:latin typeface="Arial" panose="020B0604020202020204" pitchFamily="34" charset="0"/>
                <a:cs typeface="Arial" panose="020B0604020202020204" pitchFamily="34" charset="0"/>
              </a:rPr>
              <a:t>Invalidní důchody</a:t>
            </a:r>
            <a:br>
              <a:rPr lang="cs-CZ" b="1" i="0" dirty="0">
                <a:solidFill>
                  <a:schemeClr val="tx1"/>
                </a:solidFill>
                <a:effectLst/>
                <a:latin typeface="Arial" panose="020B0604020202020204" pitchFamily="34" charset="0"/>
                <a:cs typeface="Arial" panose="020B0604020202020204" pitchFamily="34" charset="0"/>
              </a:rPr>
            </a:b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1930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6FD1FF44-AC89-7F92-7459-A0A082FF076A}"/>
              </a:ext>
            </a:extLst>
          </p:cNvPr>
          <p:cNvSpPr>
            <a:spLocks noGrp="1"/>
          </p:cNvSpPr>
          <p:nvPr>
            <p:ph idx="1"/>
          </p:nvPr>
        </p:nvSpPr>
        <p:spPr>
          <a:xfrm>
            <a:off x="269220" y="2060848"/>
            <a:ext cx="8605559" cy="3450696"/>
          </a:xfrm>
        </p:spPr>
        <p:txBody>
          <a:bodyPr>
            <a:noAutofit/>
          </a:bodyPr>
          <a:lstStyle/>
          <a:p>
            <a:pPr algn="just"/>
            <a:r>
              <a:rPr lang="cs-CZ" sz="1400" b="1" i="1" cap="all" dirty="0">
                <a:solidFill>
                  <a:schemeClr val="tx1"/>
                </a:solidFill>
                <a:effectLst/>
                <a:latin typeface="Arial" panose="020B0604020202020204" pitchFamily="34" charset="0"/>
                <a:cs typeface="Arial" panose="020B0604020202020204" pitchFamily="34" charset="0"/>
              </a:rPr>
              <a:t>INVALIDNÍ DŮCHOD A JEHO VÝŠE V MIMOŘÁDNÝCH PŘÍPADECH </a:t>
            </a:r>
          </a:p>
          <a:p>
            <a:pPr algn="just"/>
            <a:r>
              <a:rPr lang="cs-CZ" sz="1400" b="0" i="0" dirty="0">
                <a:solidFill>
                  <a:schemeClr val="tx1"/>
                </a:solidFill>
                <a:effectLst/>
                <a:latin typeface="Arial" panose="020B0604020202020204" pitchFamily="34" charset="0"/>
                <a:cs typeface="Arial" panose="020B0604020202020204" pitchFamily="34" charset="0"/>
              </a:rPr>
              <a:t>Na invalidní důchod pro invaliditu třetího stupně má nárok též osoba, která dosáhla aspoň 18 let věku, má trvalý pobyt na území ČR a je invalidní pro invaliditu třetího stupně, jestliže tato invalidita vznikla před dosažením 18 let věku a tato osoba nebyla účastna pojištění po potřebnou dobu.</a:t>
            </a:r>
          </a:p>
          <a:p>
            <a:pPr algn="just"/>
            <a:r>
              <a:rPr lang="cs-CZ" sz="1400" b="0" i="0" dirty="0">
                <a:solidFill>
                  <a:schemeClr val="tx1"/>
                </a:solidFill>
                <a:effectLst/>
                <a:latin typeface="Arial" panose="020B0604020202020204" pitchFamily="34" charset="0"/>
                <a:cs typeface="Arial" panose="020B0604020202020204" pitchFamily="34" charset="0"/>
              </a:rPr>
              <a:t>Procentní výměra invalidního důchodu pro invaliditu třetího stupně činí v těchto případech 45 % výpočtového základu. </a:t>
            </a:r>
          </a:p>
          <a:p>
            <a:pPr algn="just"/>
            <a:endParaRPr lang="cs-CZ" sz="1400" b="1" i="1" cap="all" dirty="0">
              <a:solidFill>
                <a:schemeClr val="tx1"/>
              </a:solidFill>
              <a:effectLst/>
              <a:latin typeface="Arial" panose="020B0604020202020204" pitchFamily="34" charset="0"/>
              <a:cs typeface="Arial" panose="020B0604020202020204" pitchFamily="34" charset="0"/>
            </a:endParaRPr>
          </a:p>
          <a:p>
            <a:pPr algn="just"/>
            <a:r>
              <a:rPr lang="cs-CZ" sz="1400" b="1" i="1" cap="all" dirty="0">
                <a:solidFill>
                  <a:schemeClr val="tx1"/>
                </a:solidFill>
                <a:effectLst/>
                <a:latin typeface="Arial" panose="020B0604020202020204" pitchFamily="34" charset="0"/>
                <a:cs typeface="Arial" panose="020B0604020202020204" pitchFamily="34" charset="0"/>
              </a:rPr>
              <a:t>PŘEMĚNA INVALIDNÍHO DŮCHODU NA DŮCHOD STAROBNÍ</a:t>
            </a:r>
            <a:endParaRPr lang="cs-CZ" sz="1400" b="1" i="0" cap="all" dirty="0">
              <a:solidFill>
                <a:schemeClr val="tx1"/>
              </a:solidFill>
              <a:effectLst/>
              <a:latin typeface="Arial" panose="020B0604020202020204" pitchFamily="34" charset="0"/>
              <a:cs typeface="Arial" panose="020B0604020202020204" pitchFamily="34" charset="0"/>
            </a:endParaRPr>
          </a:p>
          <a:p>
            <a:pPr algn="just"/>
            <a:r>
              <a:rPr lang="cs-CZ" sz="1400" b="0" i="0" dirty="0">
                <a:solidFill>
                  <a:schemeClr val="tx1"/>
                </a:solidFill>
                <a:effectLst/>
                <a:latin typeface="Arial" panose="020B0604020202020204" pitchFamily="34" charset="0"/>
                <a:cs typeface="Arial" panose="020B0604020202020204" pitchFamily="34" charset="0"/>
              </a:rPr>
              <a:t>Nárok na vyplácený invalidní důchod zaniká dnem, kterým jeho poživatel dosáhl věku 65 let, a tímto dnem zároveň vzniká nárok na starobní důchod ve výši, v jaké náležel dosavadní invalidní důchod, tj. neprovádí se výpočet starobního důchodu. Poživatel takového starobního důchodu však může požádat i o výpočet starobního důchodu podle standardních pravidel, v takovém případě mu bude náležet starobní důchod, který bude vyšší.</a:t>
            </a:r>
          </a:p>
          <a:p>
            <a:pPr algn="just"/>
            <a:endParaRPr lang="cs-CZ" sz="1400" b="0" i="0" dirty="0">
              <a:solidFill>
                <a:schemeClr val="tx1"/>
              </a:solidFill>
              <a:effectLst/>
              <a:latin typeface="Arial" panose="020B0604020202020204" pitchFamily="34" charset="0"/>
              <a:cs typeface="Arial" panose="020B0604020202020204" pitchFamily="34" charset="0"/>
            </a:endParaRPr>
          </a:p>
          <a:p>
            <a:pPr algn="just"/>
            <a:r>
              <a:rPr lang="cs-CZ" sz="1400" b="1" i="1" cap="all" dirty="0">
                <a:solidFill>
                  <a:schemeClr val="tx1"/>
                </a:solidFill>
                <a:effectLst/>
                <a:latin typeface="Arial" panose="020B0604020202020204" pitchFamily="34" charset="0"/>
                <a:cs typeface="Arial" panose="020B0604020202020204" pitchFamily="34" charset="0"/>
              </a:rPr>
              <a:t>PODÁVÁNÍ ŽÁDOSTI O DŮCHOD </a:t>
            </a:r>
          </a:p>
          <a:p>
            <a:pPr algn="just"/>
            <a:r>
              <a:rPr lang="cs-CZ" sz="1400" b="0" i="0" dirty="0">
                <a:solidFill>
                  <a:schemeClr val="tx1"/>
                </a:solidFill>
                <a:effectLst/>
                <a:latin typeface="Arial" panose="020B0604020202020204" pitchFamily="34" charset="0"/>
                <a:cs typeface="Arial" panose="020B0604020202020204" pitchFamily="34" charset="0"/>
              </a:rPr>
              <a:t>Žádosti o přiznání důchodu sepisuje s občany OSSZ příslušná podle místa trvalého pobytu občana.</a:t>
            </a:r>
          </a:p>
          <a:p>
            <a:pPr algn="just"/>
            <a:r>
              <a:rPr lang="cs-CZ" sz="1400" b="0" i="0" dirty="0">
                <a:solidFill>
                  <a:schemeClr val="tx1"/>
                </a:solidFill>
                <a:effectLst/>
                <a:latin typeface="Arial" panose="020B0604020202020204" pitchFamily="34" charset="0"/>
                <a:cs typeface="Arial" panose="020B0604020202020204" pitchFamily="34" charset="0"/>
              </a:rPr>
              <a:t>OSSZ je povinna sepsat žádost o důchod; nesmí odmítnout sepsání žádosti, i když má za to, že občan nesplňuje podmínky stanovené pro nárok na důchod nebo není-li žádost občana doložena potřebnými doklady.</a:t>
            </a:r>
          </a:p>
        </p:txBody>
      </p:sp>
      <p:sp>
        <p:nvSpPr>
          <p:cNvPr id="5" name="Nadpis 4">
            <a:extLst>
              <a:ext uri="{FF2B5EF4-FFF2-40B4-BE49-F238E27FC236}">
                <a16:creationId xmlns:a16="http://schemas.microsoft.com/office/drawing/2014/main" id="{E03147F4-95AB-C543-C1C7-52CDF1CA292D}"/>
              </a:ext>
            </a:extLst>
          </p:cNvPr>
          <p:cNvSpPr>
            <a:spLocks noGrp="1"/>
          </p:cNvSpPr>
          <p:nvPr>
            <p:ph type="title"/>
          </p:nvPr>
        </p:nvSpPr>
        <p:spPr/>
        <p:txBody>
          <a:bodyPr>
            <a:normAutofit fontScale="90000"/>
          </a:bodyPr>
          <a:lstStyle/>
          <a:p>
            <a:r>
              <a:rPr lang="cs-CZ" b="1" i="0" dirty="0">
                <a:solidFill>
                  <a:schemeClr val="tx1"/>
                </a:solidFill>
                <a:effectLst/>
                <a:latin typeface="Arial" panose="020B0604020202020204" pitchFamily="34" charset="0"/>
                <a:cs typeface="Arial" panose="020B0604020202020204" pitchFamily="34" charset="0"/>
              </a:rPr>
              <a:t>Invalidní důchody</a:t>
            </a:r>
            <a:br>
              <a:rPr lang="cs-CZ" b="1" i="0" dirty="0">
                <a:solidFill>
                  <a:schemeClr val="tx1"/>
                </a:solidFill>
                <a:effectLst/>
                <a:latin typeface="Arial" panose="020B0604020202020204" pitchFamily="34" charset="0"/>
                <a:cs typeface="Arial" panose="020B0604020202020204" pitchFamily="34" charset="0"/>
              </a:rPr>
            </a:b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2218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CF47D7AD-E1ED-5435-2793-ED2FD8E8AFE1}"/>
              </a:ext>
            </a:extLst>
          </p:cNvPr>
          <p:cNvSpPr>
            <a:spLocks noGrp="1"/>
          </p:cNvSpPr>
          <p:nvPr>
            <p:ph idx="1"/>
          </p:nvPr>
        </p:nvSpPr>
        <p:spPr>
          <a:xfrm>
            <a:off x="323528" y="1772816"/>
            <a:ext cx="8496944" cy="3450696"/>
          </a:xfrm>
        </p:spPr>
        <p:txBody>
          <a:bodyPr>
            <a:noAutofit/>
          </a:bodyPr>
          <a:lstStyle/>
          <a:p>
            <a:pPr algn="just"/>
            <a:r>
              <a:rPr lang="cs-CZ" sz="1400" b="0" i="0" dirty="0">
                <a:solidFill>
                  <a:schemeClr val="tx1"/>
                </a:solidFill>
                <a:effectLst/>
                <a:latin typeface="Arial" panose="020B0604020202020204" pitchFamily="34" charset="0"/>
                <a:cs typeface="Arial" panose="020B0604020202020204" pitchFamily="34" charset="0"/>
              </a:rPr>
              <a:t>Příspěvek na péči se poskytuje </a:t>
            </a:r>
            <a:r>
              <a:rPr lang="cs-CZ" sz="1400" b="1" i="0" dirty="0">
                <a:solidFill>
                  <a:schemeClr val="tx1"/>
                </a:solidFill>
                <a:effectLst/>
                <a:latin typeface="Arial" panose="020B0604020202020204" pitchFamily="34" charset="0"/>
                <a:cs typeface="Arial" panose="020B0604020202020204" pitchFamily="34" charset="0"/>
              </a:rPr>
              <a:t>osobám závislým na pomoci jiné fyzické osoby</a:t>
            </a:r>
            <a:r>
              <a:rPr lang="cs-CZ" sz="1400" b="0" i="0" dirty="0">
                <a:solidFill>
                  <a:schemeClr val="tx1"/>
                </a:solidFill>
                <a:effectLst/>
                <a:latin typeface="Arial" panose="020B0604020202020204" pitchFamily="34" charset="0"/>
                <a:cs typeface="Arial" panose="020B0604020202020204" pitchFamily="34" charset="0"/>
              </a:rPr>
              <a:t>. Z poskytnutého příspěvku na péči pak tyto osoby hradí pomoc, kterou jim může dle jejich rozhodnutí poskytovat buď osoba blízká, asistent sociální péče, registrovaný poskytovatel sociálních služeb, zařízení pro děti vyžadující okamžitou pomoc, dětský domov nebo speciální lůžkové zdravotnické zařízení hospicového typu.</a:t>
            </a:r>
          </a:p>
          <a:p>
            <a:pPr algn="just"/>
            <a:endParaRPr lang="cs-CZ" sz="1400" b="1" i="0" dirty="0">
              <a:solidFill>
                <a:schemeClr val="tx1"/>
              </a:solidFill>
              <a:effectLst/>
              <a:latin typeface="Arial" panose="020B0604020202020204" pitchFamily="34" charset="0"/>
              <a:cs typeface="Arial" panose="020B0604020202020204" pitchFamily="34" charset="0"/>
            </a:endParaRPr>
          </a:p>
          <a:p>
            <a:pPr algn="just"/>
            <a:r>
              <a:rPr lang="cs-CZ" sz="1400" b="1" i="0" dirty="0">
                <a:solidFill>
                  <a:schemeClr val="tx1"/>
                </a:solidFill>
                <a:effectLst/>
                <a:latin typeface="Arial" panose="020B0604020202020204" pitchFamily="34" charset="0"/>
                <a:cs typeface="Arial" panose="020B0604020202020204" pitchFamily="34" charset="0"/>
              </a:rPr>
              <a:t>Právní úprava</a:t>
            </a:r>
          </a:p>
          <a:p>
            <a:pPr algn="just">
              <a:buFont typeface="Arial" panose="020B0604020202020204" pitchFamily="34" charset="0"/>
              <a:buChar char="•"/>
            </a:pPr>
            <a:r>
              <a:rPr lang="cs-CZ" sz="1400" b="0" i="0" dirty="0">
                <a:solidFill>
                  <a:schemeClr val="tx1"/>
                </a:solidFill>
                <a:effectLst/>
                <a:latin typeface="Arial" panose="020B0604020202020204" pitchFamily="34" charset="0"/>
                <a:cs typeface="Arial" panose="020B0604020202020204" pitchFamily="34" charset="0"/>
              </a:rPr>
              <a:t>Zákon č. 108/2006 Sb., o sociálních službách</a:t>
            </a:r>
          </a:p>
          <a:p>
            <a:pPr algn="just">
              <a:buFont typeface="Arial" panose="020B0604020202020204" pitchFamily="34" charset="0"/>
              <a:buChar char="•"/>
            </a:pPr>
            <a:r>
              <a:rPr lang="cs-CZ" sz="1400" b="0" i="0" dirty="0">
                <a:solidFill>
                  <a:schemeClr val="tx1"/>
                </a:solidFill>
                <a:effectLst/>
                <a:latin typeface="Arial" panose="020B0604020202020204" pitchFamily="34" charset="0"/>
                <a:cs typeface="Arial" panose="020B0604020202020204" pitchFamily="34" charset="0"/>
              </a:rPr>
              <a:t>Vyhláška č. 505/2006 Sb., kterou se provádějí některá ustanovení zákona o sociálních službách</a:t>
            </a:r>
          </a:p>
          <a:p>
            <a:pPr algn="just">
              <a:buFont typeface="Arial" panose="020B0604020202020204" pitchFamily="34" charset="0"/>
              <a:buChar char="•"/>
            </a:pPr>
            <a:endParaRPr lang="cs-CZ" sz="1400" b="0" i="0" dirty="0">
              <a:solidFill>
                <a:schemeClr val="tx1"/>
              </a:solidFill>
              <a:effectLst/>
              <a:latin typeface="Arial" panose="020B0604020202020204" pitchFamily="34" charset="0"/>
              <a:cs typeface="Arial" panose="020B0604020202020204" pitchFamily="34" charset="0"/>
            </a:endParaRPr>
          </a:p>
          <a:p>
            <a:pPr algn="just"/>
            <a:r>
              <a:rPr lang="cs-CZ" sz="1400" b="1" i="0" dirty="0">
                <a:solidFill>
                  <a:schemeClr val="tx1"/>
                </a:solidFill>
                <a:effectLst/>
                <a:latin typeface="Arial" panose="020B0604020202020204" pitchFamily="34" charset="0"/>
                <a:cs typeface="Arial" panose="020B0604020202020204" pitchFamily="34" charset="0"/>
              </a:rPr>
              <a:t>Podmínky nároku na příspěvek na péči</a:t>
            </a:r>
          </a:p>
          <a:p>
            <a:pPr algn="just"/>
            <a:r>
              <a:rPr lang="cs-CZ" sz="1400" b="0" i="0" dirty="0">
                <a:solidFill>
                  <a:schemeClr val="tx1"/>
                </a:solidFill>
                <a:effectLst/>
                <a:latin typeface="Arial" panose="020B0604020202020204" pitchFamily="34" charset="0"/>
                <a:cs typeface="Arial" panose="020B0604020202020204" pitchFamily="34" charset="0"/>
              </a:rPr>
              <a:t>Nárok na příspěvek má osoba starší 1 roku, která z důvodu dlouhodobě nepříznivého zdravotního stavu potřebuje pomoc jiné fyzické osoby při zvládání základních životních potřeb v rozsahu stanoveném stupněm závislosti. Stupeň závislosti se hodnotí podle počtu základních životních potřeb, které osoba není schopna z důvodu dlouhodobě nepříznivého zdravotního stavu zvládat, a potřeby každodenní mimořádné péče jiné fyzické osoby u osob do 18 let věku a potřeby každodenní pomoci, dohledu nebo péče jiné fyzické osoby u osob starších 18 let věku.</a:t>
            </a:r>
            <a:endParaRPr lang="cs-CZ" sz="14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DA5690AC-5613-92F3-F99F-E22C560E7251}"/>
              </a:ext>
            </a:extLst>
          </p:cNvPr>
          <p:cNvSpPr>
            <a:spLocks noGrp="1"/>
          </p:cNvSpPr>
          <p:nvPr>
            <p:ph type="title"/>
          </p:nvPr>
        </p:nvSpPr>
        <p:spPr>
          <a:xfrm>
            <a:off x="457200" y="517366"/>
            <a:ext cx="8229600" cy="1252728"/>
          </a:xfrm>
        </p:spPr>
        <p:txBody>
          <a:bodyPr>
            <a:normAutofit fontScale="90000"/>
          </a:bodyPr>
          <a:lstStyle/>
          <a:p>
            <a:r>
              <a:rPr lang="cs-CZ" b="1" i="0" dirty="0">
                <a:solidFill>
                  <a:schemeClr val="tx1"/>
                </a:solidFill>
                <a:effectLst/>
                <a:latin typeface="Arial" panose="020B0604020202020204" pitchFamily="34" charset="0"/>
                <a:cs typeface="Arial" panose="020B0604020202020204" pitchFamily="34" charset="0"/>
              </a:rPr>
              <a:t>Příspěvek na péči</a:t>
            </a:r>
            <a:br>
              <a:rPr lang="cs-CZ" b="1" i="0" dirty="0">
                <a:solidFill>
                  <a:schemeClr val="tx1"/>
                </a:solidFill>
                <a:effectLst/>
                <a:latin typeface="Arial" panose="020B0604020202020204" pitchFamily="34" charset="0"/>
                <a:cs typeface="Arial" panose="020B0604020202020204" pitchFamily="34" charset="0"/>
              </a:rPr>
            </a:b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5354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CF47D7AD-E1ED-5435-2793-ED2FD8E8AFE1}"/>
              </a:ext>
            </a:extLst>
          </p:cNvPr>
          <p:cNvSpPr>
            <a:spLocks noGrp="1"/>
          </p:cNvSpPr>
          <p:nvPr>
            <p:ph idx="1"/>
          </p:nvPr>
        </p:nvSpPr>
        <p:spPr>
          <a:xfrm>
            <a:off x="251520" y="2276872"/>
            <a:ext cx="8640960" cy="3450696"/>
          </a:xfrm>
        </p:spPr>
        <p:txBody>
          <a:bodyPr>
            <a:noAutofit/>
          </a:bodyPr>
          <a:lstStyle/>
          <a:p>
            <a:pPr algn="just"/>
            <a:r>
              <a:rPr lang="cs-CZ" sz="1400" b="1" i="0" dirty="0">
                <a:solidFill>
                  <a:schemeClr val="tx1"/>
                </a:solidFill>
                <a:effectLst/>
                <a:latin typeface="Arial" panose="020B0604020202020204" pitchFamily="34" charset="0"/>
                <a:cs typeface="Arial" panose="020B0604020202020204" pitchFamily="34" charset="0"/>
              </a:rPr>
              <a:t>Podmínky nároku na příspěvek na péči</a:t>
            </a:r>
          </a:p>
          <a:p>
            <a:pPr algn="just"/>
            <a:r>
              <a:rPr lang="cs-CZ" sz="1400" b="0" i="0" dirty="0">
                <a:solidFill>
                  <a:schemeClr val="tx1"/>
                </a:solidFill>
                <a:effectLst/>
                <a:latin typeface="Arial" panose="020B0604020202020204" pitchFamily="34" charset="0"/>
                <a:cs typeface="Arial" panose="020B0604020202020204" pitchFamily="34" charset="0"/>
              </a:rPr>
              <a:t>Při posuzování stupně závislosti osoby se hodnotí schopnost zvládat tyto základní životní potřeby: mobilita, orientace, komunikace, stravování, oblékání a obouvání, tělesná hygiena, výkon fyziologické potřeby, péče o zdraví, osobní aktivity a péče o domácnost (nehodnotí </a:t>
            </a:r>
            <a:r>
              <a:rPr lang="cs-CZ" sz="1400" dirty="0">
                <a:solidFill>
                  <a:schemeClr val="tx1"/>
                </a:solidFill>
                <a:latin typeface="Arial" panose="020B0604020202020204" pitchFamily="34" charset="0"/>
                <a:cs typeface="Arial" panose="020B0604020202020204" pitchFamily="34" charset="0"/>
              </a:rPr>
              <a:t>se u </a:t>
            </a:r>
            <a:r>
              <a:rPr lang="cs-CZ" sz="1400" b="0" i="0" dirty="0">
                <a:solidFill>
                  <a:schemeClr val="tx1"/>
                </a:solidFill>
                <a:effectLst/>
                <a:latin typeface="Arial" panose="020B0604020202020204" pitchFamily="34" charset="0"/>
                <a:cs typeface="Arial" panose="020B0604020202020204" pitchFamily="34" charset="0"/>
              </a:rPr>
              <a:t>osob do 18 let). Pro uznání závislosti v příslušné základní životní potřebě musí existovat příčinná souvislost mezi poruchou funkčních schopností z důvodu dlouhodobě nepříznivého zdravotního stavu a pozbytím schopnosti zvládat základní životní potřebu v přijatelném standardu. Schopnost osoby zvládat základní životní potřeby se hodnotí v přirozeném sociálním prostředí a s ohledem na věk posuzované osoby. </a:t>
            </a:r>
            <a:endParaRPr lang="cs-CZ" sz="14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DA5690AC-5613-92F3-F99F-E22C560E7251}"/>
              </a:ext>
            </a:extLst>
          </p:cNvPr>
          <p:cNvSpPr>
            <a:spLocks noGrp="1"/>
          </p:cNvSpPr>
          <p:nvPr>
            <p:ph type="title"/>
          </p:nvPr>
        </p:nvSpPr>
        <p:spPr>
          <a:xfrm>
            <a:off x="457200" y="517366"/>
            <a:ext cx="8229600" cy="1252728"/>
          </a:xfrm>
        </p:spPr>
        <p:txBody>
          <a:bodyPr>
            <a:normAutofit fontScale="90000"/>
          </a:bodyPr>
          <a:lstStyle/>
          <a:p>
            <a:r>
              <a:rPr lang="cs-CZ" b="1" i="0" dirty="0">
                <a:solidFill>
                  <a:schemeClr val="tx1"/>
                </a:solidFill>
                <a:effectLst/>
                <a:latin typeface="Arial" panose="020B0604020202020204" pitchFamily="34" charset="0"/>
                <a:cs typeface="Arial" panose="020B0604020202020204" pitchFamily="34" charset="0"/>
              </a:rPr>
              <a:t>Příspěvek na péči</a:t>
            </a:r>
            <a:br>
              <a:rPr lang="cs-CZ" b="1" i="0" dirty="0">
                <a:solidFill>
                  <a:schemeClr val="tx1"/>
                </a:solidFill>
                <a:effectLst/>
                <a:latin typeface="Arial" panose="020B0604020202020204" pitchFamily="34" charset="0"/>
                <a:cs typeface="Arial" panose="020B0604020202020204" pitchFamily="34" charset="0"/>
              </a:rPr>
            </a:b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1129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CF47D7AD-E1ED-5435-2793-ED2FD8E8AFE1}"/>
              </a:ext>
            </a:extLst>
          </p:cNvPr>
          <p:cNvSpPr>
            <a:spLocks noGrp="1"/>
          </p:cNvSpPr>
          <p:nvPr>
            <p:ph idx="1"/>
          </p:nvPr>
        </p:nvSpPr>
        <p:spPr>
          <a:xfrm>
            <a:off x="251520" y="2132856"/>
            <a:ext cx="8640960" cy="3450696"/>
          </a:xfrm>
        </p:spPr>
        <p:txBody>
          <a:bodyPr>
            <a:noAutofit/>
          </a:bodyPr>
          <a:lstStyle/>
          <a:p>
            <a:pPr algn="just"/>
            <a:r>
              <a:rPr lang="cs-CZ" sz="1200" b="0" i="0" dirty="0">
                <a:solidFill>
                  <a:schemeClr val="tx1"/>
                </a:solidFill>
                <a:effectLst/>
                <a:latin typeface="Arial" panose="020B0604020202020204" pitchFamily="34" charset="0"/>
                <a:cs typeface="Arial" panose="020B0604020202020204" pitchFamily="34" charset="0"/>
              </a:rPr>
              <a:t>Osoba do 18 let věku se považuje za závislou na pomoci jiné fyzické osoby ve</a:t>
            </a:r>
          </a:p>
          <a:p>
            <a:pPr lvl="1" algn="just"/>
            <a:r>
              <a:rPr lang="cs-CZ" sz="1100" b="0" i="0" dirty="0">
                <a:solidFill>
                  <a:schemeClr val="tx1"/>
                </a:solidFill>
                <a:effectLst/>
                <a:latin typeface="Arial" panose="020B0604020202020204" pitchFamily="34" charset="0"/>
                <a:cs typeface="Arial" panose="020B0604020202020204" pitchFamily="34" charset="0"/>
              </a:rPr>
              <a:t>a) stupni I (lehká závislost), jestliže z důvodu dlouhodobě nepříznivého zdravotního stavu není schopna zvládat tři základní životní potřeby,</a:t>
            </a:r>
          </a:p>
          <a:p>
            <a:pPr lvl="1" algn="just"/>
            <a:r>
              <a:rPr lang="cs-CZ" sz="1100" b="0" i="0" dirty="0">
                <a:solidFill>
                  <a:schemeClr val="tx1"/>
                </a:solidFill>
                <a:effectLst/>
                <a:latin typeface="Arial" panose="020B0604020202020204" pitchFamily="34" charset="0"/>
                <a:cs typeface="Arial" panose="020B0604020202020204" pitchFamily="34" charset="0"/>
              </a:rPr>
              <a:t>b) stupni II (středně těžká závislost), jestliže z důvodu dlouhodobě nepříznivého zdravotního stavu není schopna zvládat čtyři nebo pět základních životních potřeb,</a:t>
            </a:r>
          </a:p>
          <a:p>
            <a:pPr lvl="1" algn="just"/>
            <a:r>
              <a:rPr lang="cs-CZ" sz="1100" b="0" i="0" dirty="0">
                <a:solidFill>
                  <a:schemeClr val="tx1"/>
                </a:solidFill>
                <a:effectLst/>
                <a:latin typeface="Arial" panose="020B0604020202020204" pitchFamily="34" charset="0"/>
                <a:cs typeface="Arial" panose="020B0604020202020204" pitchFamily="34" charset="0"/>
              </a:rPr>
              <a:t>c) stupni III (těžká závislost), jestliže z důvodu dlouhodobě nepříznivého zdravotního stavu není schopna zvládat šest nebo sedm základních životních potřeb,</a:t>
            </a:r>
          </a:p>
          <a:p>
            <a:pPr lvl="1" algn="just"/>
            <a:r>
              <a:rPr lang="cs-CZ" sz="1100" b="0" i="0" dirty="0">
                <a:solidFill>
                  <a:schemeClr val="tx1"/>
                </a:solidFill>
                <a:effectLst/>
                <a:latin typeface="Arial" panose="020B0604020202020204" pitchFamily="34" charset="0"/>
                <a:cs typeface="Arial" panose="020B0604020202020204" pitchFamily="34" charset="0"/>
              </a:rPr>
              <a:t>d) stupni IV (úplná závislost), jestliže z důvodu dlouhodobě nepříznivého zdravotního stavu není schopna zvládat osm nebo devět základních životních potřeb,</a:t>
            </a:r>
          </a:p>
          <a:p>
            <a:pPr marL="301943" lvl="1" indent="0" algn="just">
              <a:buNone/>
            </a:pPr>
            <a:r>
              <a:rPr lang="cs-CZ" sz="1200" b="0" i="0" dirty="0">
                <a:solidFill>
                  <a:schemeClr val="tx1"/>
                </a:solidFill>
                <a:effectLst/>
                <a:latin typeface="Arial" panose="020B0604020202020204" pitchFamily="34" charset="0"/>
                <a:cs typeface="Arial" panose="020B0604020202020204" pitchFamily="34" charset="0"/>
              </a:rPr>
              <a:t>a vyžaduje každodenní mimořádnou péči jiné fyzické osoby.</a:t>
            </a:r>
          </a:p>
          <a:p>
            <a:pPr algn="just"/>
            <a:r>
              <a:rPr lang="cs-CZ" sz="1200" b="0" i="0" dirty="0">
                <a:solidFill>
                  <a:schemeClr val="tx1"/>
                </a:solidFill>
                <a:effectLst/>
                <a:latin typeface="Arial" panose="020B0604020202020204" pitchFamily="34" charset="0"/>
                <a:cs typeface="Arial" panose="020B0604020202020204" pitchFamily="34" charset="0"/>
              </a:rPr>
              <a:t>Osoba starší 18 let věku se považuje za závislou na pomoci jiné fyzické osoby ve</a:t>
            </a:r>
          </a:p>
          <a:p>
            <a:pPr lvl="1" algn="just"/>
            <a:r>
              <a:rPr lang="cs-CZ" sz="1100" b="0" i="0" dirty="0">
                <a:solidFill>
                  <a:schemeClr val="tx1"/>
                </a:solidFill>
                <a:effectLst/>
                <a:latin typeface="Arial" panose="020B0604020202020204" pitchFamily="34" charset="0"/>
                <a:cs typeface="Arial" panose="020B0604020202020204" pitchFamily="34" charset="0"/>
              </a:rPr>
              <a:t>a) stupni I (lehká závislost), jestliže z důvodu dlouhodobě nepříznivého zdravotního stavu není schopna zvládat tři nebo čtyři základní životní potřeby,</a:t>
            </a:r>
          </a:p>
          <a:p>
            <a:pPr lvl="1" algn="just"/>
            <a:r>
              <a:rPr lang="cs-CZ" sz="1100" b="0" i="0" dirty="0">
                <a:solidFill>
                  <a:schemeClr val="tx1"/>
                </a:solidFill>
                <a:effectLst/>
                <a:latin typeface="Arial" panose="020B0604020202020204" pitchFamily="34" charset="0"/>
                <a:cs typeface="Arial" panose="020B0604020202020204" pitchFamily="34" charset="0"/>
              </a:rPr>
              <a:t>b) stupni II (středně těžká závislost), jestliže z důvodu dlouhodobě nepříznivého zdravotního stavu není schopna zvládat pět nebo šest základních životních potřeb,</a:t>
            </a:r>
          </a:p>
          <a:p>
            <a:pPr lvl="1" algn="just"/>
            <a:r>
              <a:rPr lang="cs-CZ" sz="1100" b="0" i="0" dirty="0">
                <a:solidFill>
                  <a:schemeClr val="tx1"/>
                </a:solidFill>
                <a:effectLst/>
                <a:latin typeface="Arial" panose="020B0604020202020204" pitchFamily="34" charset="0"/>
                <a:cs typeface="Arial" panose="020B0604020202020204" pitchFamily="34" charset="0"/>
              </a:rPr>
              <a:t>c) stupni III (těžká závislost), jestliže z důvodu dlouhodobě nepříznivého zdravotního stavu není schopna zvládat sedm nebo osm základních životních potřeb,</a:t>
            </a:r>
          </a:p>
          <a:p>
            <a:pPr lvl="1" algn="just"/>
            <a:r>
              <a:rPr lang="cs-CZ" sz="1100" b="0" i="0" dirty="0">
                <a:solidFill>
                  <a:schemeClr val="tx1"/>
                </a:solidFill>
                <a:effectLst/>
                <a:latin typeface="Arial" panose="020B0604020202020204" pitchFamily="34" charset="0"/>
                <a:cs typeface="Arial" panose="020B0604020202020204" pitchFamily="34" charset="0"/>
              </a:rPr>
              <a:t>d) stupni IV (úplná závislost), jestliže z důvodu dlouhodobě nepříznivého zdravotního stavu není schopna zvládat devět nebo deset základních životních potřeb,</a:t>
            </a:r>
          </a:p>
          <a:p>
            <a:pPr marL="301943" lvl="1" indent="0" algn="just">
              <a:buNone/>
            </a:pPr>
            <a:r>
              <a:rPr lang="cs-CZ" sz="1200" b="0" i="0" dirty="0">
                <a:solidFill>
                  <a:schemeClr val="tx1"/>
                </a:solidFill>
                <a:effectLst/>
                <a:latin typeface="Arial" panose="020B0604020202020204" pitchFamily="34" charset="0"/>
                <a:cs typeface="Arial" panose="020B0604020202020204" pitchFamily="34" charset="0"/>
              </a:rPr>
              <a:t>a vyžaduje každodenní pomoc, dohled nebo péči jiné fyzické osoby.</a:t>
            </a:r>
          </a:p>
          <a:p>
            <a:endParaRPr lang="cs-CZ" sz="12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DA5690AC-5613-92F3-F99F-E22C560E7251}"/>
              </a:ext>
            </a:extLst>
          </p:cNvPr>
          <p:cNvSpPr>
            <a:spLocks noGrp="1"/>
          </p:cNvSpPr>
          <p:nvPr>
            <p:ph type="title"/>
          </p:nvPr>
        </p:nvSpPr>
        <p:spPr>
          <a:xfrm>
            <a:off x="457200" y="517366"/>
            <a:ext cx="8229600" cy="1252728"/>
          </a:xfrm>
        </p:spPr>
        <p:txBody>
          <a:bodyPr>
            <a:normAutofit fontScale="90000"/>
          </a:bodyPr>
          <a:lstStyle/>
          <a:p>
            <a:r>
              <a:rPr lang="cs-CZ" b="1" i="0" dirty="0">
                <a:solidFill>
                  <a:schemeClr val="tx1"/>
                </a:solidFill>
                <a:effectLst/>
                <a:latin typeface="Arial" panose="020B0604020202020204" pitchFamily="34" charset="0"/>
                <a:cs typeface="Arial" panose="020B0604020202020204" pitchFamily="34" charset="0"/>
              </a:rPr>
              <a:t>Příspěvek na péči</a:t>
            </a:r>
            <a:br>
              <a:rPr lang="cs-CZ" b="1" i="0" dirty="0">
                <a:solidFill>
                  <a:schemeClr val="tx1"/>
                </a:solidFill>
                <a:effectLst/>
                <a:latin typeface="Arial" panose="020B0604020202020204" pitchFamily="34" charset="0"/>
                <a:cs typeface="Arial" panose="020B0604020202020204" pitchFamily="34" charset="0"/>
              </a:rPr>
            </a:b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5485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CF47D7AD-E1ED-5435-2793-ED2FD8E8AFE1}"/>
              </a:ext>
            </a:extLst>
          </p:cNvPr>
          <p:cNvSpPr>
            <a:spLocks noGrp="1"/>
          </p:cNvSpPr>
          <p:nvPr>
            <p:ph idx="1"/>
          </p:nvPr>
        </p:nvSpPr>
        <p:spPr>
          <a:xfrm>
            <a:off x="323528" y="1988840"/>
            <a:ext cx="8640960" cy="3450696"/>
          </a:xfrm>
        </p:spPr>
        <p:txBody>
          <a:bodyPr>
            <a:noAutofit/>
          </a:bodyPr>
          <a:lstStyle/>
          <a:p>
            <a:pPr algn="just"/>
            <a:r>
              <a:rPr lang="cs-CZ" sz="1400" b="1" i="0" dirty="0">
                <a:solidFill>
                  <a:schemeClr val="tx1"/>
                </a:solidFill>
                <a:effectLst/>
                <a:latin typeface="Arial" panose="020B0604020202020204" pitchFamily="34" charset="0"/>
                <a:cs typeface="Arial" panose="020B0604020202020204" pitchFamily="34" charset="0"/>
              </a:rPr>
              <a:t>Výše příspěvku na péči</a:t>
            </a:r>
          </a:p>
          <a:p>
            <a:pPr algn="just"/>
            <a:endParaRPr lang="cs-CZ" sz="1400" b="1" dirty="0">
              <a:solidFill>
                <a:schemeClr val="tx1"/>
              </a:solidFill>
              <a:latin typeface="Arial" panose="020B0604020202020204" pitchFamily="34" charset="0"/>
              <a:cs typeface="Arial" panose="020B0604020202020204" pitchFamily="34" charset="0"/>
            </a:endParaRPr>
          </a:p>
          <a:p>
            <a:pPr algn="just"/>
            <a:r>
              <a:rPr lang="cs-CZ" sz="1400" b="0" i="0" dirty="0">
                <a:solidFill>
                  <a:schemeClr val="tx1"/>
                </a:solidFill>
                <a:effectLst/>
                <a:latin typeface="Arial" panose="020B0604020202020204" pitchFamily="34" charset="0"/>
                <a:cs typeface="Arial" panose="020B0604020202020204" pitchFamily="34" charset="0"/>
              </a:rPr>
              <a:t>Výše příspěvku na péči pro osoby do 18 let věku činí za kalendářní měsíc</a:t>
            </a:r>
          </a:p>
          <a:p>
            <a:pPr algn="just">
              <a:buFont typeface="Arial" panose="020B0604020202020204" pitchFamily="34" charset="0"/>
              <a:buChar char="•"/>
            </a:pPr>
            <a:r>
              <a:rPr lang="cs-CZ" sz="1400" b="0" i="0" dirty="0">
                <a:solidFill>
                  <a:schemeClr val="tx1"/>
                </a:solidFill>
                <a:effectLst/>
                <a:latin typeface="Arial" panose="020B0604020202020204" pitchFamily="34" charset="0"/>
                <a:cs typeface="Arial" panose="020B0604020202020204" pitchFamily="34" charset="0"/>
              </a:rPr>
              <a:t>3 300 Kč, jde-li o stupeň I (lehká závislost)</a:t>
            </a:r>
          </a:p>
          <a:p>
            <a:pPr algn="just">
              <a:buFont typeface="Arial" panose="020B0604020202020204" pitchFamily="34" charset="0"/>
              <a:buChar char="•"/>
            </a:pPr>
            <a:r>
              <a:rPr lang="cs-CZ" sz="1400" b="0" i="0" dirty="0">
                <a:solidFill>
                  <a:schemeClr val="tx1"/>
                </a:solidFill>
                <a:effectLst/>
                <a:latin typeface="Arial" panose="020B0604020202020204" pitchFamily="34" charset="0"/>
                <a:cs typeface="Arial" panose="020B0604020202020204" pitchFamily="34" charset="0"/>
              </a:rPr>
              <a:t>6 600 Kč, jde-li o stupeň II (středně těžká závislost)</a:t>
            </a:r>
          </a:p>
          <a:p>
            <a:pPr algn="just">
              <a:buFont typeface="Arial" panose="020B0604020202020204" pitchFamily="34" charset="0"/>
              <a:buChar char="•"/>
            </a:pPr>
            <a:r>
              <a:rPr lang="cs-CZ" sz="1400" b="0" i="0" dirty="0">
                <a:solidFill>
                  <a:schemeClr val="tx1"/>
                </a:solidFill>
                <a:effectLst/>
                <a:latin typeface="Arial" panose="020B0604020202020204" pitchFamily="34" charset="0"/>
                <a:cs typeface="Arial" panose="020B0604020202020204" pitchFamily="34" charset="0"/>
              </a:rPr>
              <a:t>13 900 Kč, jde-li o stupeň III (těžká závislost)</a:t>
            </a:r>
          </a:p>
          <a:p>
            <a:pPr algn="just">
              <a:buFont typeface="Arial" panose="020B0604020202020204" pitchFamily="34" charset="0"/>
              <a:buChar char="•"/>
            </a:pPr>
            <a:r>
              <a:rPr lang="cs-CZ" sz="1400" b="0" i="0" dirty="0">
                <a:solidFill>
                  <a:schemeClr val="tx1"/>
                </a:solidFill>
                <a:effectLst/>
                <a:latin typeface="Arial" panose="020B0604020202020204" pitchFamily="34" charset="0"/>
                <a:cs typeface="Arial" panose="020B0604020202020204" pitchFamily="34" charset="0"/>
              </a:rPr>
              <a:t>19 200 Kč, jde-li o stupeň IV (úplná závislost)</a:t>
            </a:r>
          </a:p>
          <a:p>
            <a:pPr algn="just"/>
            <a:endParaRPr lang="cs-CZ" sz="1400" b="0" i="0" dirty="0">
              <a:solidFill>
                <a:schemeClr val="tx1"/>
              </a:solidFill>
              <a:effectLst/>
              <a:latin typeface="Arial" panose="020B0604020202020204" pitchFamily="34" charset="0"/>
              <a:cs typeface="Arial" panose="020B0604020202020204" pitchFamily="34" charset="0"/>
            </a:endParaRPr>
          </a:p>
          <a:p>
            <a:pPr algn="just"/>
            <a:r>
              <a:rPr lang="cs-CZ" sz="1400" b="0" i="0" dirty="0">
                <a:solidFill>
                  <a:schemeClr val="tx1"/>
                </a:solidFill>
                <a:effectLst/>
                <a:latin typeface="Arial" panose="020B0604020202020204" pitchFamily="34" charset="0"/>
                <a:cs typeface="Arial" panose="020B0604020202020204" pitchFamily="34" charset="0"/>
              </a:rPr>
              <a:t>Výše příspěvku na péči pro osoby starší 18 let činí za kalendářní měsíc</a:t>
            </a:r>
          </a:p>
          <a:p>
            <a:pPr algn="just">
              <a:buFont typeface="Arial" panose="020B0604020202020204" pitchFamily="34" charset="0"/>
              <a:buChar char="•"/>
            </a:pPr>
            <a:r>
              <a:rPr lang="cs-CZ" sz="1400" b="0" i="0" dirty="0">
                <a:solidFill>
                  <a:schemeClr val="tx1"/>
                </a:solidFill>
                <a:effectLst/>
                <a:latin typeface="Arial" panose="020B0604020202020204" pitchFamily="34" charset="0"/>
                <a:cs typeface="Arial" panose="020B0604020202020204" pitchFamily="34" charset="0"/>
              </a:rPr>
              <a:t>880 Kč, jde-li o stupeň I (lehká závislost)</a:t>
            </a:r>
          </a:p>
          <a:p>
            <a:pPr algn="just">
              <a:buFont typeface="Arial" panose="020B0604020202020204" pitchFamily="34" charset="0"/>
              <a:buChar char="•"/>
            </a:pPr>
            <a:r>
              <a:rPr lang="cs-CZ" sz="1400" b="0" i="0" dirty="0">
                <a:solidFill>
                  <a:schemeClr val="tx1"/>
                </a:solidFill>
                <a:effectLst/>
                <a:latin typeface="Arial" panose="020B0604020202020204" pitchFamily="34" charset="0"/>
                <a:cs typeface="Arial" panose="020B0604020202020204" pitchFamily="34" charset="0"/>
              </a:rPr>
              <a:t>4 400 Kč, jde-li o stupeň II (středně těžká závislost)</a:t>
            </a:r>
          </a:p>
          <a:p>
            <a:pPr algn="just">
              <a:buFont typeface="Arial" panose="020B0604020202020204" pitchFamily="34" charset="0"/>
              <a:buChar char="•"/>
            </a:pPr>
            <a:r>
              <a:rPr lang="cs-CZ" sz="1400" b="0" i="0" dirty="0">
                <a:solidFill>
                  <a:schemeClr val="tx1"/>
                </a:solidFill>
                <a:effectLst/>
                <a:latin typeface="Arial" panose="020B0604020202020204" pitchFamily="34" charset="0"/>
                <a:cs typeface="Arial" panose="020B0604020202020204" pitchFamily="34" charset="0"/>
              </a:rPr>
              <a:t>12 800 Kč, jde-li o stupeň III (těžká závislost)</a:t>
            </a:r>
          </a:p>
          <a:p>
            <a:pPr algn="just">
              <a:buFont typeface="Arial" panose="020B0604020202020204" pitchFamily="34" charset="0"/>
              <a:buChar char="•"/>
            </a:pPr>
            <a:r>
              <a:rPr lang="cs-CZ" sz="1400" b="0" i="0" dirty="0">
                <a:solidFill>
                  <a:schemeClr val="tx1"/>
                </a:solidFill>
                <a:effectLst/>
                <a:latin typeface="Arial" panose="020B0604020202020204" pitchFamily="34" charset="0"/>
                <a:cs typeface="Arial" panose="020B0604020202020204" pitchFamily="34" charset="0"/>
              </a:rPr>
              <a:t>19 200 Kč, jde-li o stupeň IV (úplná závislost)</a:t>
            </a:r>
            <a:endParaRPr lang="cs-CZ" sz="14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DA5690AC-5613-92F3-F99F-E22C560E7251}"/>
              </a:ext>
            </a:extLst>
          </p:cNvPr>
          <p:cNvSpPr>
            <a:spLocks noGrp="1"/>
          </p:cNvSpPr>
          <p:nvPr>
            <p:ph type="title"/>
          </p:nvPr>
        </p:nvSpPr>
        <p:spPr>
          <a:xfrm>
            <a:off x="457200" y="517366"/>
            <a:ext cx="8229600" cy="1252728"/>
          </a:xfrm>
        </p:spPr>
        <p:txBody>
          <a:bodyPr>
            <a:normAutofit fontScale="90000"/>
          </a:bodyPr>
          <a:lstStyle/>
          <a:p>
            <a:r>
              <a:rPr lang="cs-CZ" b="1" i="0" dirty="0">
                <a:solidFill>
                  <a:schemeClr val="tx1"/>
                </a:solidFill>
                <a:effectLst/>
                <a:latin typeface="Arial" panose="020B0604020202020204" pitchFamily="34" charset="0"/>
                <a:cs typeface="Arial" panose="020B0604020202020204" pitchFamily="34" charset="0"/>
              </a:rPr>
              <a:t>Příspěvek na péči</a:t>
            </a:r>
            <a:br>
              <a:rPr lang="cs-CZ" b="1" i="0" dirty="0">
                <a:solidFill>
                  <a:schemeClr val="tx1"/>
                </a:solidFill>
                <a:effectLst/>
                <a:latin typeface="Arial" panose="020B0604020202020204" pitchFamily="34" charset="0"/>
                <a:cs typeface="Arial" panose="020B0604020202020204" pitchFamily="34" charset="0"/>
              </a:rPr>
            </a:b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3235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CF47D7AD-E1ED-5435-2793-ED2FD8E8AFE1}"/>
              </a:ext>
            </a:extLst>
          </p:cNvPr>
          <p:cNvSpPr>
            <a:spLocks noGrp="1"/>
          </p:cNvSpPr>
          <p:nvPr>
            <p:ph idx="1"/>
          </p:nvPr>
        </p:nvSpPr>
        <p:spPr>
          <a:xfrm>
            <a:off x="323528" y="1988840"/>
            <a:ext cx="8640960" cy="3450696"/>
          </a:xfrm>
        </p:spPr>
        <p:txBody>
          <a:bodyPr>
            <a:noAutofit/>
          </a:bodyPr>
          <a:lstStyle/>
          <a:p>
            <a:pPr algn="just"/>
            <a:r>
              <a:rPr lang="cs-CZ" sz="1400" b="1" i="0" dirty="0">
                <a:solidFill>
                  <a:schemeClr val="tx1"/>
                </a:solidFill>
                <a:effectLst/>
                <a:latin typeface="Arial" panose="020B0604020202020204" pitchFamily="34" charset="0"/>
                <a:cs typeface="Arial" panose="020B0604020202020204" pitchFamily="34" charset="0"/>
              </a:rPr>
              <a:t>Řízení o přiznání příspěvku na péči</a:t>
            </a:r>
          </a:p>
          <a:p>
            <a:pPr algn="just">
              <a:buFont typeface="Arial" panose="020B0604020202020204" pitchFamily="34" charset="0"/>
              <a:buChar char="•"/>
            </a:pPr>
            <a:r>
              <a:rPr lang="cs-CZ" sz="1400" b="0" i="0" dirty="0">
                <a:solidFill>
                  <a:schemeClr val="tx1"/>
                </a:solidFill>
                <a:effectLst/>
                <a:latin typeface="Arial" panose="020B0604020202020204" pitchFamily="34" charset="0"/>
                <a:cs typeface="Arial" panose="020B0604020202020204" pitchFamily="34" charset="0"/>
              </a:rPr>
              <a:t>Řízení o přiznání příspěvku na péči se zahajuje na základě písemné žádosti podané na tiskopisu MPSV. Součástí žádosti je i vyplněný tiskopis Oznámení o poskytovateli pomoci. </a:t>
            </a:r>
          </a:p>
          <a:p>
            <a:pPr algn="just">
              <a:buFont typeface="Arial" panose="020B0604020202020204" pitchFamily="34" charset="0"/>
              <a:buChar char="•"/>
            </a:pPr>
            <a:r>
              <a:rPr lang="cs-CZ" sz="1400" b="0" i="0" dirty="0">
                <a:solidFill>
                  <a:schemeClr val="tx1"/>
                </a:solidFill>
                <a:effectLst/>
                <a:latin typeface="Arial" panose="020B0604020202020204" pitchFamily="34" charset="0"/>
                <a:cs typeface="Arial" panose="020B0604020202020204" pitchFamily="34" charset="0"/>
              </a:rPr>
              <a:t>Krajská pobočka ÚP ČR (sociální pracovník) provádí pro účely rozhodování o příspěvku nejprve sociální šetření, při kterém se zjišťuje schopnost samostatného života osoby v jejím přirozeném sociálním prostředí. Následně krajská pobočka ÚP ČR zasílá lékařské posudkové službě příslušné okresní správy sociálního zabezpečení žádost o posouzení stupně závislosti osoby. Při posuzování stupně závislosti osoby vychází okresní správa sociálního zabezpečení ze zdravotního stavu osoby doloženého nálezem vydaným poskytovatelem zdravotních služeb, z výsledku sociálního šetření a zjištění potřeb osoby, popřípadě z výsledků funkčních vyšetření a z výsledku vlastního vyšetření posuzujícího lékaře.</a:t>
            </a:r>
          </a:p>
          <a:p>
            <a:pPr algn="just">
              <a:buFont typeface="Arial" panose="020B0604020202020204" pitchFamily="34" charset="0"/>
              <a:buChar char="•"/>
            </a:pPr>
            <a:r>
              <a:rPr lang="cs-CZ" sz="1400" b="0" i="0" dirty="0">
                <a:solidFill>
                  <a:schemeClr val="tx1"/>
                </a:solidFill>
                <a:effectLst/>
                <a:latin typeface="Arial" panose="020B0604020202020204" pitchFamily="34" charset="0"/>
                <a:cs typeface="Arial" panose="020B0604020202020204" pitchFamily="34" charset="0"/>
              </a:rPr>
              <a:t>Na základě tohoto posudku krajská pobočka ÚP ČR vydá rozhodnutí o tom, zda se příspěvek na péči přiznává či nikoliv a v jakém stupni závislosti. </a:t>
            </a:r>
          </a:p>
          <a:p>
            <a:pPr algn="just">
              <a:buFont typeface="Arial" panose="020B0604020202020204" pitchFamily="34" charset="0"/>
              <a:buChar char="•"/>
            </a:pPr>
            <a:endParaRPr lang="cs-CZ" sz="1400" b="1" i="0" dirty="0">
              <a:solidFill>
                <a:schemeClr val="tx1"/>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cs-CZ" sz="1400" b="1" i="0" dirty="0">
                <a:solidFill>
                  <a:schemeClr val="tx1"/>
                </a:solidFill>
                <a:effectLst/>
                <a:latin typeface="Arial" panose="020B0604020202020204" pitchFamily="34" charset="0"/>
                <a:cs typeface="Arial" panose="020B0604020202020204" pitchFamily="34" charset="0"/>
              </a:rPr>
              <a:t>Výplata příspěvku na péči</a:t>
            </a:r>
          </a:p>
          <a:p>
            <a:pPr algn="just"/>
            <a:r>
              <a:rPr lang="cs-CZ" sz="1400" b="0" i="0" dirty="0">
                <a:solidFill>
                  <a:schemeClr val="tx1"/>
                </a:solidFill>
                <a:effectLst/>
                <a:latin typeface="Arial" panose="020B0604020202020204" pitchFamily="34" charset="0"/>
                <a:cs typeface="Arial" panose="020B0604020202020204" pitchFamily="34" charset="0"/>
              </a:rPr>
              <a:t>Příspěvek na péči se vyplácí měsíčně, a to v kalendářním měsíci, za který náleží. </a:t>
            </a:r>
          </a:p>
          <a:p>
            <a:pPr algn="just"/>
            <a:r>
              <a:rPr lang="cs-CZ" sz="1400" b="0" i="0" dirty="0">
                <a:solidFill>
                  <a:schemeClr val="tx1"/>
                </a:solidFill>
                <a:effectLst/>
                <a:latin typeface="Arial" panose="020B0604020202020204" pitchFamily="34" charset="0"/>
                <a:cs typeface="Arial" panose="020B0604020202020204" pitchFamily="34" charset="0"/>
              </a:rPr>
              <a:t>Výplata příspěvku je zastavena, jestliže je oprávněná osoba po celý kalendářní měsíc hospitalizována a obnoví se od měsíce, ve kterém je hospitalizace ukončena.</a:t>
            </a:r>
          </a:p>
          <a:p>
            <a:endParaRPr lang="cs-CZ" sz="14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DA5690AC-5613-92F3-F99F-E22C560E7251}"/>
              </a:ext>
            </a:extLst>
          </p:cNvPr>
          <p:cNvSpPr>
            <a:spLocks noGrp="1"/>
          </p:cNvSpPr>
          <p:nvPr>
            <p:ph type="title"/>
          </p:nvPr>
        </p:nvSpPr>
        <p:spPr>
          <a:xfrm>
            <a:off x="457200" y="517366"/>
            <a:ext cx="8229600" cy="1252728"/>
          </a:xfrm>
        </p:spPr>
        <p:txBody>
          <a:bodyPr>
            <a:normAutofit fontScale="90000"/>
          </a:bodyPr>
          <a:lstStyle/>
          <a:p>
            <a:r>
              <a:rPr lang="cs-CZ" b="1" i="0" dirty="0">
                <a:solidFill>
                  <a:schemeClr val="tx1"/>
                </a:solidFill>
                <a:effectLst/>
                <a:latin typeface="Arial" panose="020B0604020202020204" pitchFamily="34" charset="0"/>
                <a:cs typeface="Arial" panose="020B0604020202020204" pitchFamily="34" charset="0"/>
              </a:rPr>
              <a:t>Příspěvek na péči</a:t>
            </a:r>
            <a:br>
              <a:rPr lang="cs-CZ" b="1" i="0" dirty="0">
                <a:solidFill>
                  <a:schemeClr val="tx1"/>
                </a:solidFill>
                <a:effectLst/>
                <a:latin typeface="Arial" panose="020B0604020202020204" pitchFamily="34" charset="0"/>
                <a:cs typeface="Arial" panose="020B0604020202020204" pitchFamily="34" charset="0"/>
              </a:rPr>
            </a:b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5732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BCB9C702-2FAE-2E45-5502-FE5B62DEDB54}"/>
              </a:ext>
            </a:extLst>
          </p:cNvPr>
          <p:cNvSpPr>
            <a:spLocks noGrp="1"/>
          </p:cNvSpPr>
          <p:nvPr>
            <p:ph idx="1"/>
          </p:nvPr>
        </p:nvSpPr>
        <p:spPr>
          <a:xfrm>
            <a:off x="215516" y="1412776"/>
            <a:ext cx="8712968" cy="3450696"/>
          </a:xfrm>
        </p:spPr>
        <p:txBody>
          <a:bodyPr>
            <a:noAutofit/>
          </a:bodyPr>
          <a:lstStyle/>
          <a:p>
            <a:pPr marL="0" lvl="0" indent="0" algn="just">
              <a:buNone/>
            </a:pPr>
            <a:r>
              <a:rPr lang="cs-CZ"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Mobilita</a:t>
            </a:r>
            <a:r>
              <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br>
              <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lang="cs-CZ" sz="12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Za schopnost zvládat tuto základní životní potřebu se považuje stav, kdy osoba je schopna zvládat vstávání a usedání, stoj, zaujímat polohy, pohybovat se chůzí krok za krokem, popřípadě i s přerušováním zastávkami, v dosahu alespoň 200 m, a to i po nerovném povrchu, chůzi po schodech v rozsahu jednoho patra směrem nahoru i dolů, používat dopravní prostředky včetně bariérových.</a:t>
            </a:r>
            <a:endPar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lvl="1" algn="just">
              <a:buFont typeface="Wingdings" panose="05000000000000000000" pitchFamily="2" charset="2"/>
              <a:buChar char="§"/>
            </a:pPr>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Sed nestabilní: vydrží pouze cca 5 min a poté se musí opřít trupem o oporu. Není schopen zkoordinovat dosed (usedání pouze dopadem).</a:t>
            </a:r>
          </a:p>
          <a:p>
            <a:pPr lvl="1" algn="just">
              <a:buFont typeface="Wingdings" panose="05000000000000000000" pitchFamily="2" charset="2"/>
              <a:buChar char="§"/>
            </a:pPr>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Vstávání nezvládá: ze sedu v běžném neupraveném prostředí se není schopen sám zvednout - nutná asistence druhé osoby či osob do postavení pouze na extendované DK, při úpravě prostředí druhou osobou je schopen sám vstát šplhem typickým pro </a:t>
            </a:r>
            <a:r>
              <a:rPr lang="cs-CZ" sz="11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myopaty</a:t>
            </a:r>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jen s lehkou dopomocí (přidržení židle, podání ruky pro oporu).</a:t>
            </a:r>
          </a:p>
          <a:p>
            <a:pPr lvl="1" algn="just">
              <a:buFont typeface="Wingdings" panose="05000000000000000000" pitchFamily="2" charset="2"/>
              <a:buChar char="§"/>
            </a:pPr>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Střídání pouze některých poloh bez asistence: nezvládne klek, polohu na čtyřech, otočení na bok, na břicho.</a:t>
            </a:r>
          </a:p>
          <a:p>
            <a:pPr lvl="1" algn="just">
              <a:buFont typeface="Wingdings" panose="05000000000000000000" pitchFamily="2" charset="2"/>
              <a:buChar char="§"/>
            </a:pPr>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Chůze: pouze s pomocí FH do 100m (s přerušovanými přestávkami po 20m). Chůzi zvládne pouze po rovném čistém terénu, kde nehrozí uklouznutí. Je zde zcela nedostatečná opěrná funkce dolních končetin! Chůze po schodech: je sám schopen zvládnout pouze 3 nízké schody při opoře o zábradlí.</a:t>
            </a:r>
          </a:p>
          <a:p>
            <a:pPr lvl="1" algn="just">
              <a:buFont typeface="Wingdings" panose="05000000000000000000" pitchFamily="2" charset="2"/>
              <a:buChar char="§"/>
            </a:pPr>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Dopravní prostředky včetně bariérových bez asistence není schopen sám zvládnout, řídí pouze speciálně upravený automobil, kdy je nutná asistence při nástupu i výstupu z auta.</a:t>
            </a:r>
          </a:p>
          <a:p>
            <a:pPr lvl="1" algn="just">
              <a:buFont typeface="Wingdings" panose="05000000000000000000" pitchFamily="2" charset="2"/>
              <a:buChar char="§"/>
            </a:pPr>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 přesuny na větší vzdálenost používá mechanický vozík, při kterém je nutná úplná asistence (je navrhováno předepsání elektrického vozíku).</a:t>
            </a:r>
          </a:p>
          <a:p>
            <a:pPr lvl="1" algn="just">
              <a:buFont typeface="Wingdings" panose="05000000000000000000" pitchFamily="2" charset="2"/>
              <a:buChar char="§"/>
            </a:pPr>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Časté pády, není schopen se sám zvednout ze země, z kleku ani ze dřepu.</a:t>
            </a:r>
          </a:p>
          <a:p>
            <a:pPr marL="342900" lvl="0" indent="-342900" algn="just">
              <a:buFont typeface="Calibri" panose="020F0502020204030204" pitchFamily="34" charset="0"/>
              <a:buChar char="-"/>
            </a:pPr>
            <a:endPar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lvl="0" indent="0" algn="just">
              <a:buNone/>
            </a:pPr>
            <a:r>
              <a:rPr lang="cs-CZ"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Orientace</a:t>
            </a:r>
            <a:r>
              <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br>
              <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lang="cs-CZ" sz="12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Za schopnost zvládat tuto základní životní potřebu se považuje stav, kdy osoba je schopna poznávat a rozeznávat zrakem a sluchem, mít přiměřené duševní kompetence, orientovat se časem, místem a osobou, orientovat se v obvyklém prostředí a situacích a přiměřeně v nich reagovat.</a:t>
            </a:r>
            <a:endPar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lvl="1" algn="just">
              <a:buFont typeface="Arial" panose="020B0604020202020204" pitchFamily="34" charset="0"/>
              <a:buChar char="•"/>
            </a:pPr>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Zcela soběstačný. </a:t>
            </a:r>
            <a:endParaRPr lang="cs-CZ" sz="12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3CED2E6F-6AAB-F076-C752-3938910FADAD}"/>
              </a:ext>
            </a:extLst>
          </p:cNvPr>
          <p:cNvSpPr>
            <a:spLocks noGrp="1"/>
          </p:cNvSpPr>
          <p:nvPr>
            <p:ph type="title"/>
          </p:nvPr>
        </p:nvSpPr>
        <p:spPr/>
        <p:txBody>
          <a:bodyPr>
            <a:normAutofit/>
          </a:bodyPr>
          <a:lstStyle/>
          <a:p>
            <a:r>
              <a:rPr lang="cs-CZ" sz="4000" b="1" i="0" dirty="0">
                <a:solidFill>
                  <a:schemeClr val="tx1"/>
                </a:solidFill>
                <a:effectLst/>
                <a:latin typeface="Arial" panose="020B0604020202020204" pitchFamily="34" charset="0"/>
                <a:cs typeface="Arial" panose="020B0604020202020204" pitchFamily="34" charset="0"/>
              </a:rPr>
              <a:t>Příspěvek na péči</a:t>
            </a:r>
            <a:endParaRPr lang="cs-CZ" sz="4000" dirty="0">
              <a:solidFill>
                <a:schemeClr val="tx1"/>
              </a:solidFill>
            </a:endParaRPr>
          </a:p>
        </p:txBody>
      </p:sp>
    </p:spTree>
    <p:extLst>
      <p:ext uri="{BB962C8B-B14F-4D97-AF65-F5344CB8AC3E}">
        <p14:creationId xmlns:p14="http://schemas.microsoft.com/office/powerpoint/2010/main" val="2336657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BCB9C702-2FAE-2E45-5502-FE5B62DEDB54}"/>
              </a:ext>
            </a:extLst>
          </p:cNvPr>
          <p:cNvSpPr>
            <a:spLocks noGrp="1"/>
          </p:cNvSpPr>
          <p:nvPr>
            <p:ph idx="1"/>
          </p:nvPr>
        </p:nvSpPr>
        <p:spPr>
          <a:xfrm>
            <a:off x="215516" y="2060848"/>
            <a:ext cx="8712968" cy="3450696"/>
          </a:xfrm>
        </p:spPr>
        <p:txBody>
          <a:bodyPr>
            <a:noAutofit/>
          </a:bodyPr>
          <a:lstStyle/>
          <a:p>
            <a:pPr marL="0" lvl="0" indent="0" algn="just">
              <a:buNone/>
            </a:pPr>
            <a:r>
              <a:rPr lang="cs-CZ"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Komunikace</a:t>
            </a:r>
            <a:r>
              <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br>
              <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lang="cs-CZ" sz="12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Za schopnost zvládat tuto základní životní potřebu se považuje stav, kdy osoba je schopna dorozumět se a porozumět, a to mluvenou srozumitelnou řečí a psanou zprávou, porozumět všeobecně používaným základním obrazovým symbolům nebo zvukovým signálům, používat běžné komunikační prostředky.</a:t>
            </a:r>
            <a:endParaRPr lang="cs-CZ" sz="1200" i="1"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Zcela soběstačný.</a:t>
            </a:r>
            <a:endParaRPr lang="cs-CZ" sz="11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lvl="0" indent="0" algn="just">
              <a:buNone/>
            </a:pPr>
            <a:endPar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lvl="0" indent="0" algn="just">
              <a:buNone/>
            </a:pPr>
            <a:r>
              <a:rPr lang="cs-CZ"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Stravování</a:t>
            </a:r>
            <a:r>
              <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br>
              <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lang="cs-CZ" sz="12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Za schopnost zvládat tuto základní životní potřebu se považuje stav, kdy osoba je schopna vybrat si ke konzumaci hotový nápoj a potraviny, nápoj nalít, stravu naporcovat, naservírovat, najíst se a napít, dodržovat stanovený dietní režim.</a:t>
            </a:r>
            <a:endPar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Sám není schopen zvládnout činnosti související s velkou svalovou sílou (stupně 4,5 a někdy i 3) a jemnou motorikou. Není schopen sám manipulovat s těžším nádobím (zvedat, nalévat -  cca. nad 1kg) a přenášet servírované jídlo. Sám si nezvládne nakrájet tužší potraviny či si nalít pití z těžší nádoby nebo nádoby o větších objemech.</a:t>
            </a:r>
          </a:p>
          <a:p>
            <a:pPr lvl="1" algn="just"/>
            <a:endParaRPr lang="cs-CZ"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lvl="0" indent="0" algn="ctr">
              <a:buNone/>
            </a:pPr>
            <a:r>
              <a:rPr lang="cs-CZ"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Oblékání a obouvání</a:t>
            </a:r>
            <a:r>
              <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p>
          <a:p>
            <a:pPr marL="0" lvl="0" indent="0" algn="just">
              <a:buNone/>
            </a:pPr>
            <a:r>
              <a:rPr lang="cs-CZ" sz="12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Za schopnost zvládat tuto základní životní potřebu se považuje stav, kdy osoba je schopna vybrat si oblečení a obutí přiměřené okolnostem, oblékat se a obouvat se, svlékat se a zouvat se, manipulovat s oblečením v souvislosti s denním režimem.</a:t>
            </a:r>
            <a:endPar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Je schopen si vybrat oblečení a obutí přiměřené okolnostem, ale již není sám schopen obléknout ponožky, nazout boty. </a:t>
            </a: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V zimních měsících potřebuje asistenci při oblékání kabátu nebo zimní bundy, které vzhledem k velikosti oděvu neumí sám obléci. </a:t>
            </a:r>
            <a:endParaRPr lang="cs-CZ" sz="16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3CED2E6F-6AAB-F076-C752-3938910FADAD}"/>
              </a:ext>
            </a:extLst>
          </p:cNvPr>
          <p:cNvSpPr>
            <a:spLocks noGrp="1"/>
          </p:cNvSpPr>
          <p:nvPr>
            <p:ph type="title"/>
          </p:nvPr>
        </p:nvSpPr>
        <p:spPr/>
        <p:txBody>
          <a:bodyPr>
            <a:normAutofit/>
          </a:bodyPr>
          <a:lstStyle/>
          <a:p>
            <a:r>
              <a:rPr lang="cs-CZ" sz="4000" b="1" i="0" dirty="0">
                <a:solidFill>
                  <a:schemeClr val="tx1"/>
                </a:solidFill>
                <a:effectLst/>
                <a:latin typeface="Arial" panose="020B0604020202020204" pitchFamily="34" charset="0"/>
                <a:cs typeface="Arial" panose="020B0604020202020204" pitchFamily="34" charset="0"/>
              </a:rPr>
              <a:t>Příspěvek na péči</a:t>
            </a:r>
            <a:endParaRPr lang="cs-CZ" sz="4000" dirty="0">
              <a:solidFill>
                <a:schemeClr val="tx1"/>
              </a:solidFill>
            </a:endParaRPr>
          </a:p>
        </p:txBody>
      </p:sp>
    </p:spTree>
    <p:extLst>
      <p:ext uri="{BB962C8B-B14F-4D97-AF65-F5344CB8AC3E}">
        <p14:creationId xmlns:p14="http://schemas.microsoft.com/office/powerpoint/2010/main" val="1245204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BF3C6FC-28F0-AFE9-0578-684C6CFF9350}"/>
              </a:ext>
            </a:extLst>
          </p:cNvPr>
          <p:cNvSpPr>
            <a:spLocks noGrp="1"/>
          </p:cNvSpPr>
          <p:nvPr>
            <p:ph idx="1"/>
          </p:nvPr>
        </p:nvSpPr>
        <p:spPr/>
        <p:txBody>
          <a:bodyPr>
            <a:normAutofit/>
          </a:bodyPr>
          <a:lstStyle/>
          <a:p>
            <a:pPr algn="just"/>
            <a:r>
              <a:rPr lang="cs-CZ" sz="2000" b="0" i="0" dirty="0">
                <a:solidFill>
                  <a:schemeClr val="tx1"/>
                </a:solidFill>
                <a:effectLst/>
                <a:latin typeface="Arial" panose="020B0604020202020204" pitchFamily="34" charset="0"/>
                <a:cs typeface="Arial" panose="020B0604020202020204" pitchFamily="34" charset="0"/>
              </a:rPr>
              <a:t>Poskytování peněžitých sociálních dávek pro osoby se zdravotním postižením a průkazů pro osoby se zdravotním postižením upravuje </a:t>
            </a:r>
          </a:p>
          <a:p>
            <a:pPr lvl="1" algn="just">
              <a:buFont typeface="Arial" panose="020B0604020202020204" pitchFamily="34" charset="0"/>
              <a:buChar char="•"/>
            </a:pPr>
            <a:r>
              <a:rPr lang="cs-CZ" sz="2000" b="1" i="0" dirty="0">
                <a:solidFill>
                  <a:schemeClr val="tx1"/>
                </a:solidFill>
                <a:effectLst/>
                <a:latin typeface="Arial" panose="020B0604020202020204" pitchFamily="34" charset="0"/>
                <a:cs typeface="Arial" panose="020B0604020202020204" pitchFamily="34" charset="0"/>
              </a:rPr>
              <a:t>zákon č. 329/2011 Sb., o poskytování dávek osobám se zdravotním postižením </a:t>
            </a:r>
            <a:r>
              <a:rPr lang="cs-CZ" sz="2000" i="0" dirty="0">
                <a:solidFill>
                  <a:schemeClr val="tx1"/>
                </a:solidFill>
                <a:effectLst/>
                <a:latin typeface="Arial" panose="020B0604020202020204" pitchFamily="34" charset="0"/>
                <a:cs typeface="Arial" panose="020B0604020202020204" pitchFamily="34" charset="0"/>
              </a:rPr>
              <a:t>a</a:t>
            </a:r>
            <a:r>
              <a:rPr lang="cs-CZ" sz="2000" b="0" i="0" dirty="0">
                <a:solidFill>
                  <a:schemeClr val="tx1"/>
                </a:solidFill>
                <a:effectLst/>
                <a:latin typeface="Arial" panose="020B0604020202020204" pitchFamily="34" charset="0"/>
                <a:cs typeface="Arial" panose="020B0604020202020204" pitchFamily="34" charset="0"/>
              </a:rPr>
              <a:t> </a:t>
            </a:r>
          </a:p>
          <a:p>
            <a:pPr lvl="1" algn="just">
              <a:buFont typeface="Arial" panose="020B0604020202020204" pitchFamily="34" charset="0"/>
              <a:buChar char="•"/>
            </a:pPr>
            <a:r>
              <a:rPr lang="cs-CZ" sz="2000" b="1" i="0" dirty="0">
                <a:solidFill>
                  <a:schemeClr val="tx1"/>
                </a:solidFill>
                <a:effectLst/>
                <a:latin typeface="Arial" panose="020B0604020202020204" pitchFamily="34" charset="0"/>
                <a:cs typeface="Arial" panose="020B0604020202020204" pitchFamily="34" charset="0"/>
              </a:rPr>
              <a:t>vyhláška č. 388/2011 Sb., o provedení některých ustanovení zákona o poskytování dávek osobám se zdravotním postižením</a:t>
            </a:r>
            <a:r>
              <a:rPr lang="cs-CZ" sz="2000" b="0" i="0" dirty="0">
                <a:solidFill>
                  <a:schemeClr val="tx1"/>
                </a:solidFill>
                <a:effectLst/>
                <a:latin typeface="Arial" panose="020B0604020202020204" pitchFamily="34" charset="0"/>
                <a:cs typeface="Arial" panose="020B0604020202020204" pitchFamily="34" charset="0"/>
              </a:rPr>
              <a:t>.</a:t>
            </a:r>
            <a:endParaRPr lang="cs-CZ" sz="20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3C7AF3F2-C6F0-CF2E-003B-97363B5B6383}"/>
              </a:ext>
            </a:extLst>
          </p:cNvPr>
          <p:cNvSpPr>
            <a:spLocks noGrp="1"/>
          </p:cNvSpPr>
          <p:nvPr>
            <p:ph type="title"/>
          </p:nvPr>
        </p:nvSpPr>
        <p:spPr/>
        <p:txBody>
          <a:bodyPr>
            <a:normAutofit fontScale="90000"/>
          </a:bodyPr>
          <a:lstStyle/>
          <a:p>
            <a:r>
              <a:rPr lang="cs-CZ" b="1" i="0" dirty="0">
                <a:solidFill>
                  <a:schemeClr val="tx1"/>
                </a:solidFill>
                <a:effectLst/>
                <a:latin typeface="Arial" panose="020B0604020202020204" pitchFamily="34" charset="0"/>
                <a:cs typeface="Arial" panose="020B0604020202020204" pitchFamily="34" charset="0"/>
              </a:rPr>
              <a:t>Dávky pro osoby se zdravotním postižením</a:t>
            </a: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014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BCB9C702-2FAE-2E45-5502-FE5B62DEDB54}"/>
              </a:ext>
            </a:extLst>
          </p:cNvPr>
          <p:cNvSpPr>
            <a:spLocks noGrp="1"/>
          </p:cNvSpPr>
          <p:nvPr>
            <p:ph idx="1"/>
          </p:nvPr>
        </p:nvSpPr>
        <p:spPr>
          <a:xfrm>
            <a:off x="215516" y="1703652"/>
            <a:ext cx="8712968" cy="3450696"/>
          </a:xfrm>
        </p:spPr>
        <p:txBody>
          <a:bodyPr>
            <a:noAutofit/>
          </a:bodyPr>
          <a:lstStyle/>
          <a:p>
            <a:pPr marL="0" lvl="0" indent="0" algn="ctr">
              <a:buNone/>
            </a:pPr>
            <a:r>
              <a:rPr lang="cs-CZ"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Tělesná hygiena</a:t>
            </a:r>
            <a:r>
              <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p>
          <a:p>
            <a:pPr marL="0" lvl="0" indent="0" algn="just">
              <a:buNone/>
            </a:pPr>
            <a:r>
              <a:rPr lang="cs-CZ" sz="12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Za schopnost zvládat tuto základní životní potřebu se považuje stav, kdy osoba je schopna použít hygienické zařízení, mýt si a osušovat si jednotlivé části těla, provádět celkovou hygienu, česat se, provádět ústní hygienu, holit se.</a:t>
            </a: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Bez speciálně upraveného prostředí není schopen se sám vykoupat/vysprchovat. Nezvládne přesuny do vany, bezpečně stát sám na mokrém povrchu nebo ve sprchovém koutě. Při úpravě koupelny v domácím prostředí (madla, sedačka, kohoutky, protiskluzová podložka či dlažba) je nutná asistence při zvedání se ze sedačky, při dodržování hygieny v oblasti zad a hýždí, nutná dopomoc s osušením.</a:t>
            </a: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Dále nezvládne sám např. stříhání nehtů na HK i DK, nezvládá ošetření/odstranění ztvrdlé kůže na chodidlech.</a:t>
            </a:r>
            <a:b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lvl="0" indent="0" algn="ctr">
              <a:buNone/>
            </a:pPr>
            <a:r>
              <a:rPr lang="cs-CZ"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Výkon fyziologické potřeby</a:t>
            </a:r>
            <a:r>
              <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p>
          <a:p>
            <a:pPr marL="0" lvl="0" indent="0" algn="just">
              <a:buNone/>
            </a:pPr>
            <a:r>
              <a:rPr lang="cs-CZ" sz="12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Za schopnost zvládat tuto základní životní potřebu se považuje stav, kdy osoba je schopna včas používat WC, vyprázdnit se, provést očistu, používat hygienické pomůcky.</a:t>
            </a:r>
            <a:endPar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Je soběstačný pouze za předpokladu bezbariérově dostupného a řádně upraveného WC, což vyžaduje: vyšší sed, dostatečný prostor pro rozkročení při zvedání, protiskluzná podlaha a madla.</a:t>
            </a: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Na cestách používá nástavec na WC (který ale není schopen sám instalovat). </a:t>
            </a: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 mikci, kde není bezbariérový přístup k WC a není jiná možnost, používá plastovou nádobu (tzv. bažant).</a:t>
            </a:r>
          </a:p>
          <a:p>
            <a:pPr lvl="1" algn="just"/>
            <a:endPar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lvl="0" indent="0" algn="ctr">
              <a:buNone/>
            </a:pPr>
            <a:r>
              <a:rPr lang="cs-CZ"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Péče o zdraví</a:t>
            </a:r>
            <a:r>
              <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p>
          <a:p>
            <a:pPr marL="0" lvl="0" indent="0" algn="just">
              <a:buNone/>
            </a:pPr>
            <a:r>
              <a:rPr lang="cs-CZ" sz="12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Za schopnost zvládat tuto základní životní potřebu se považuje stav, kdy osoba je schopna dodržovat stanovený léčebný režim, provádět stanovená léčebná a ošetřovatelská opatření a používat k tomu potřebné léky, pomůcky.</a:t>
            </a:r>
            <a:endPar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Sám není schopen dodržovat stanovený léčebný režim domácí rehabilitace. Nutná asistence při všech činnostech předepsaných ošetřujícím lékařem: nutná dopomoc při LTV i při cvičení na přístrojích – to zahrnuje protahování zkrácených svalových skupin, asistenci při kondičním cvičení a jízdě na rotopedu (nasednutí, upnutí do třmenů, vysednutí, korekce sedu, zajištění bezpečnosti proti pádu)</a:t>
            </a:r>
            <a:r>
              <a:rPr lang="cs-CZ"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cs-CZ" sz="11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3CED2E6F-6AAB-F076-C752-3938910FADAD}"/>
              </a:ext>
            </a:extLst>
          </p:cNvPr>
          <p:cNvSpPr>
            <a:spLocks noGrp="1"/>
          </p:cNvSpPr>
          <p:nvPr>
            <p:ph type="title"/>
          </p:nvPr>
        </p:nvSpPr>
        <p:spPr/>
        <p:txBody>
          <a:bodyPr>
            <a:normAutofit/>
          </a:bodyPr>
          <a:lstStyle/>
          <a:p>
            <a:r>
              <a:rPr lang="cs-CZ" sz="4000" b="1" i="0" dirty="0">
                <a:solidFill>
                  <a:schemeClr val="tx1"/>
                </a:solidFill>
                <a:effectLst/>
                <a:latin typeface="Arial" panose="020B0604020202020204" pitchFamily="34" charset="0"/>
                <a:cs typeface="Arial" panose="020B0604020202020204" pitchFamily="34" charset="0"/>
              </a:rPr>
              <a:t>Příspěvek na péči</a:t>
            </a:r>
            <a:endParaRPr lang="cs-CZ" sz="4000" dirty="0">
              <a:solidFill>
                <a:schemeClr val="tx1"/>
              </a:solidFill>
            </a:endParaRPr>
          </a:p>
        </p:txBody>
      </p:sp>
    </p:spTree>
    <p:extLst>
      <p:ext uri="{BB962C8B-B14F-4D97-AF65-F5344CB8AC3E}">
        <p14:creationId xmlns:p14="http://schemas.microsoft.com/office/powerpoint/2010/main" val="1275524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BCB9C702-2FAE-2E45-5502-FE5B62DEDB54}"/>
              </a:ext>
            </a:extLst>
          </p:cNvPr>
          <p:cNvSpPr>
            <a:spLocks noGrp="1"/>
          </p:cNvSpPr>
          <p:nvPr>
            <p:ph idx="1"/>
          </p:nvPr>
        </p:nvSpPr>
        <p:spPr>
          <a:xfrm>
            <a:off x="215516" y="2132856"/>
            <a:ext cx="8712968" cy="3450696"/>
          </a:xfrm>
        </p:spPr>
        <p:txBody>
          <a:bodyPr>
            <a:noAutofit/>
          </a:bodyPr>
          <a:lstStyle/>
          <a:p>
            <a:pPr marL="0" lvl="0" indent="0" algn="ctr">
              <a:buNone/>
            </a:pPr>
            <a:r>
              <a:rPr lang="cs-CZ"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Osobní aktivity</a:t>
            </a:r>
            <a:r>
              <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p>
          <a:p>
            <a:pPr marL="0" lvl="0" indent="0" algn="just">
              <a:buNone/>
            </a:pPr>
            <a:r>
              <a:rPr lang="cs-CZ" sz="12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Za schopnost zvládat tuto základní životní potřebu se považuje stav, kdy osoba je schopna vstupovat do vztahů s jinými osobami, stanovit si a dodržet denní program, vykonávat aktivity obvyklé věku a prostředí jako např. vzdělávání, zaměstnání, volnočasové aktivity, vyřizovat své záležitosti.</a:t>
            </a:r>
            <a:endPar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Je schopen vykonávat zaměstnání ve speciálně upraveném prostředí, ale i tam je nutná asistence při různých úkonech (přesunech apod.). Výkon povolání je tedy možný jen díky vstřícnosti zaměstnavatele (umožnění práce z domova např. při silné únavě, nebo nepříznivých povětrnostních podmínkách) a ochotě kolegů (doprovod z budovy k vozu, donášení obědů).</a:t>
            </a: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Při sebevzdělávání a odborných kurzech potřebuje doprovod asistenta do míst a budov, kde se tyto vzdělávací akce konají, protože není schopen překonat architektonické bariéry.</a:t>
            </a: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Při volnočasových aktivitách se věnuje stejným zálibám a koníčkům jako plně zdraví lidé. Proto je vzhledem k fyzickým požadavkům těchto aktivit nutná dopomoc druhé osoby tak, aby plnohodnotně splnily svůj účel.   </a:t>
            </a: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Při vyřizování osobních záležitostí (pošta, úřady, kultura, lékař) mimo domov je vždy nutná asistence druhé osoby. Jedná se o pomoc při vykládání a nakládání věcí - především mechanického vozíku a manipulace s ním při vstupu do objektu nebo areálu.</a:t>
            </a:r>
            <a:br>
              <a:rPr lang="cs-CZ"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lang="cs-CZ"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lvl="0" indent="0" algn="ctr">
              <a:buNone/>
            </a:pPr>
            <a:r>
              <a:rPr lang="cs-CZ"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Péče o domácnost</a:t>
            </a:r>
            <a:r>
              <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p>
          <a:p>
            <a:pPr marL="0" lvl="0" indent="0" algn="just">
              <a:buNone/>
            </a:pPr>
            <a:r>
              <a:rPr lang="cs-CZ" sz="12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Za schopnost zvládat tuto základní životní potřebu se považuje stav, kdy osoba je schopna nakládat s penězi v rámci osobních příjmů a domácnosti, manipulovat s předměty denní potřeby, obstarat si běžný nákup, ovládat běžné domácí spotřebiče, uvařit si teplé jídlo a nápoj, vykonávat běžné domácí práce, obsluhovat topení a udržovat pořádek.</a:t>
            </a:r>
            <a:endPar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Není schopen sám zvládnout manipulovat s těžšími předměty denní potřeby (nad cca 1kg).</a:t>
            </a: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Není schopen samostatného nákupu.</a:t>
            </a: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Nezvládne vykonat většinu běžných domácích prací (luxování, vytírání, mytí nádobí, praní apod.)</a:t>
            </a:r>
          </a:p>
          <a:p>
            <a:pPr lvl="1" algn="just"/>
            <a:r>
              <a:rPr lang="cs-CZ"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Při všech těchto činnostech je nutná úplná či částečná asistence.</a:t>
            </a:r>
            <a:endParaRPr lang="cs-CZ" sz="11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3CED2E6F-6AAB-F076-C752-3938910FADAD}"/>
              </a:ext>
            </a:extLst>
          </p:cNvPr>
          <p:cNvSpPr>
            <a:spLocks noGrp="1"/>
          </p:cNvSpPr>
          <p:nvPr>
            <p:ph type="title"/>
          </p:nvPr>
        </p:nvSpPr>
        <p:spPr/>
        <p:txBody>
          <a:bodyPr>
            <a:normAutofit/>
          </a:bodyPr>
          <a:lstStyle/>
          <a:p>
            <a:r>
              <a:rPr lang="cs-CZ" sz="4000" b="1" i="0" dirty="0">
                <a:solidFill>
                  <a:schemeClr val="tx1"/>
                </a:solidFill>
                <a:effectLst/>
                <a:latin typeface="Arial" panose="020B0604020202020204" pitchFamily="34" charset="0"/>
                <a:cs typeface="Arial" panose="020B0604020202020204" pitchFamily="34" charset="0"/>
              </a:rPr>
              <a:t>Příspěvek na péči</a:t>
            </a:r>
            <a:endParaRPr lang="cs-CZ" sz="4000" dirty="0">
              <a:solidFill>
                <a:schemeClr val="tx1"/>
              </a:solidFill>
            </a:endParaRPr>
          </a:p>
        </p:txBody>
      </p:sp>
    </p:spTree>
    <p:extLst>
      <p:ext uri="{BB962C8B-B14F-4D97-AF65-F5344CB8AC3E}">
        <p14:creationId xmlns:p14="http://schemas.microsoft.com/office/powerpoint/2010/main" val="2557496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959D6C46-C4CD-3A68-5740-08653AB57569}"/>
              </a:ext>
            </a:extLst>
          </p:cNvPr>
          <p:cNvSpPr>
            <a:spLocks noGrp="1"/>
          </p:cNvSpPr>
          <p:nvPr>
            <p:ph idx="1"/>
          </p:nvPr>
        </p:nvSpPr>
        <p:spPr>
          <a:xfrm>
            <a:off x="251520" y="1703652"/>
            <a:ext cx="8640960" cy="3450696"/>
          </a:xfrm>
        </p:spPr>
        <p:txBody>
          <a:bodyPr>
            <a:noAutofit/>
          </a:bodyPr>
          <a:lstStyle/>
          <a:p>
            <a:pPr algn="just">
              <a:lnSpc>
                <a:spcPct val="112000"/>
              </a:lnSpc>
            </a:pPr>
            <a:r>
              <a:rPr lang="cs-CZ" sz="1400" b="1" dirty="0">
                <a:solidFill>
                  <a:schemeClr val="tx1"/>
                </a:solidFill>
                <a:effectLst/>
                <a:latin typeface="Arial" panose="020B0604020202020204" pitchFamily="34" charset="0"/>
                <a:ea typeface="Arial" panose="020B0604020202020204" pitchFamily="34" charset="0"/>
                <a:cs typeface="Arial" panose="020B0604020202020204" pitchFamily="34" charset="0"/>
              </a:rPr>
              <a:t>ODVOLÁNÍ</a:t>
            </a:r>
          </a:p>
          <a:p>
            <a:pPr algn="just"/>
            <a:r>
              <a:rPr lang="cs-CZ" sz="1400" dirty="0">
                <a:solidFill>
                  <a:schemeClr val="tx1"/>
                </a:solidFill>
                <a:effectLst/>
                <a:latin typeface="Arial" panose="020B0604020202020204" pitchFamily="34" charset="0"/>
                <a:ea typeface="Cambria" panose="02040503050406030204" pitchFamily="18" charset="0"/>
                <a:cs typeface="Arial" panose="020B0604020202020204" pitchFamily="34" charset="0"/>
              </a:rPr>
              <a:t>Odvolání je běžným opravným pro­středkem proti rozhodnutí v tzv. prvoinstančním řízení. Součástí každého rozhodnutí vždy musí být poučení o opravných prostředcích, najdete jej na konci. Odvolání se podává k nadřízenému orgánu, nic­méně prostřednictvím úřadu, který rozhodnutí vydal. Je tomu tak proto, že úřad sám může změnit své roz­hodnutí (tzv. </a:t>
            </a:r>
            <a:r>
              <a:rPr lang="cs-CZ" sz="1400" dirty="0" err="1">
                <a:solidFill>
                  <a:schemeClr val="tx1"/>
                </a:solidFill>
                <a:effectLst/>
                <a:latin typeface="Arial" panose="020B0604020202020204" pitchFamily="34" charset="0"/>
                <a:ea typeface="Cambria" panose="02040503050406030204" pitchFamily="18" charset="0"/>
                <a:cs typeface="Arial" panose="020B0604020202020204" pitchFamily="34" charset="0"/>
              </a:rPr>
              <a:t>autoremedura</a:t>
            </a:r>
            <a:r>
              <a:rPr lang="cs-CZ" sz="1400" dirty="0">
                <a:solidFill>
                  <a:schemeClr val="tx1"/>
                </a:solidFill>
                <a:effectLst/>
                <a:latin typeface="Arial" panose="020B0604020202020204" pitchFamily="34" charset="0"/>
                <a:ea typeface="Cambria" panose="02040503050406030204" pitchFamily="18" charset="0"/>
                <a:cs typeface="Arial" panose="020B0604020202020204" pitchFamily="34" charset="0"/>
              </a:rPr>
              <a:t>), pokud pro to v odvolání poskytnete pádné argumenty, většinou ale úřad po­stoupí vaše odvolání nadřízenému orgánu k posouzení a ten následně vydá rozhodnutí.</a:t>
            </a:r>
          </a:p>
          <a:p>
            <a:pPr indent="127000" algn="just">
              <a:spcAft>
                <a:spcPts val="600"/>
              </a:spcAft>
            </a:pPr>
            <a:r>
              <a:rPr lang="cs-CZ" sz="1400" dirty="0">
                <a:solidFill>
                  <a:schemeClr val="tx1"/>
                </a:solidFill>
                <a:effectLst/>
                <a:latin typeface="Arial" panose="020B0604020202020204" pitchFamily="34" charset="0"/>
                <a:ea typeface="Cambria" panose="02040503050406030204" pitchFamily="18" charset="0"/>
                <a:cs typeface="Arial" panose="020B0604020202020204" pitchFamily="34" charset="0"/>
              </a:rPr>
              <a:t>V rozhodnutí vám může sám o sobě přiznat nějaký nárok (např. dávku) anebo může věc vrátit ke „správnému“ posouzení zpět orgánu, který vydal původní rozhodnutí. Lhůta pro odvolání činí zpravidla 15 kalendář­ních dnů, které se počítají ode dne následujícího po dni doručení roz­hodnutí. Pozor na situaci tzv. fikce doručení, když si dopis na poště ne­vyzvednete. Fikce doručení existuje také v případě, kdy vlastníte datovou schránku a tu si pravidelně nevybí­ráte.</a:t>
            </a:r>
          </a:p>
          <a:p>
            <a:pPr algn="just"/>
            <a:r>
              <a:rPr lang="cs-CZ" sz="1400" dirty="0">
                <a:solidFill>
                  <a:schemeClr val="tx1"/>
                </a:solidFill>
                <a:effectLst/>
                <a:latin typeface="Arial" panose="020B0604020202020204" pitchFamily="34" charset="0"/>
                <a:ea typeface="Cambria" panose="02040503050406030204" pitchFamily="18" charset="0"/>
                <a:cs typeface="Arial" panose="020B0604020202020204" pitchFamily="34" charset="0"/>
              </a:rPr>
              <a:t>V oblasti dávek pro osoby se zdra­votním postižením, v oblasti průkazů osob se zdravotním postižením TP, ZTP či ZTP/P i u příspěvku na péči tedy odvolání podáváte u Úřadu práce, který o vašem náro­ku rozhodl, a ten (v případě, že sám své rozhodnutí nezmění) postupuje vaše odvolání na Ministerstvo práce a sociálních věcí, které si ve většině případů nechá vyhotovit revizní po­sudek posudkovou komisí MPSV. </a:t>
            </a:r>
            <a:r>
              <a:rPr lang="cs-CZ" sz="1400" b="1" dirty="0">
                <a:solidFill>
                  <a:schemeClr val="tx1"/>
                </a:solidFill>
                <a:effectLst/>
                <a:latin typeface="Arial" panose="020B0604020202020204" pitchFamily="34" charset="0"/>
                <a:ea typeface="Cambria" panose="02040503050406030204" pitchFamily="18" charset="0"/>
                <a:cs typeface="Arial" panose="020B0604020202020204" pitchFamily="34" charset="0"/>
              </a:rPr>
              <a:t>Odvolání se vždy po­dává proti rozhodnutí, nikoli proti lékařskému posudku</a:t>
            </a:r>
            <a:r>
              <a:rPr lang="cs-CZ" sz="1400" dirty="0">
                <a:solidFill>
                  <a:schemeClr val="tx1"/>
                </a:solidFill>
                <a:effectLst/>
                <a:latin typeface="Arial" panose="020B0604020202020204" pitchFamily="34" charset="0"/>
                <a:ea typeface="Cambria" panose="02040503050406030204" pitchFamily="18" charset="0"/>
                <a:cs typeface="Arial" panose="020B0604020202020204" pitchFamily="34" charset="0"/>
              </a:rPr>
              <a:t>, ten je pouze podkladem pro vydání rozhodnutí. V odvolání je nutné být co nejkonkrétnější, odvolací orgán se s vašimi argumenty musí vypořádat.</a:t>
            </a:r>
          </a:p>
          <a:p>
            <a:pPr indent="127000" algn="just">
              <a:spcAft>
                <a:spcPts val="1000"/>
              </a:spcAft>
            </a:pPr>
            <a:r>
              <a:rPr lang="cs-CZ" sz="1400" dirty="0">
                <a:solidFill>
                  <a:schemeClr val="tx1"/>
                </a:solidFill>
                <a:effectLst/>
                <a:latin typeface="Arial" panose="020B0604020202020204" pitchFamily="34" charset="0"/>
                <a:ea typeface="Cambria" panose="02040503050406030204" pitchFamily="18" charset="0"/>
                <a:cs typeface="Arial" panose="020B0604020202020204" pitchFamily="34" charset="0"/>
              </a:rPr>
              <a:t>Lhůta odvolacího orgánu na rozhodnutí činí až 120 dní (30 dní </a:t>
            </a:r>
            <a:r>
              <a:rPr lang="cs-CZ" sz="1400" dirty="0" err="1">
                <a:solidFill>
                  <a:schemeClr val="tx1"/>
                </a:solidFill>
                <a:effectLst/>
                <a:latin typeface="Arial" panose="020B0604020202020204" pitchFamily="34" charset="0"/>
                <a:ea typeface="Cambria" panose="02040503050406030204" pitchFamily="18" charset="0"/>
                <a:cs typeface="Arial" panose="020B0604020202020204" pitchFamily="34" charset="0"/>
              </a:rPr>
              <a:t>autoremedura</a:t>
            </a:r>
            <a:r>
              <a:rPr lang="cs-CZ" sz="1400" dirty="0">
                <a:solidFill>
                  <a:schemeClr val="tx1"/>
                </a:solidFill>
                <a:effectLst/>
                <a:latin typeface="Arial" panose="020B0604020202020204" pitchFamily="34" charset="0"/>
                <a:ea typeface="Cambria" panose="02040503050406030204" pitchFamily="18" charset="0"/>
                <a:cs typeface="Arial" panose="020B0604020202020204" pitchFamily="34" charset="0"/>
              </a:rPr>
              <a:t> ÚP, 30 dní MPSV, 60 dní vypra­cování posudku). V mimořádných případech je možné prodloužení na 180 dní.</a:t>
            </a:r>
            <a:endParaRPr lang="cs-CZ" sz="14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5507DFC9-81CE-6B06-1679-95CDE06C1457}"/>
              </a:ext>
            </a:extLst>
          </p:cNvPr>
          <p:cNvSpPr>
            <a:spLocks noGrp="1"/>
          </p:cNvSpPr>
          <p:nvPr>
            <p:ph type="title"/>
          </p:nvPr>
        </p:nvSpPr>
        <p:spPr/>
        <p:txBody>
          <a:bodyPr>
            <a:noAutofit/>
          </a:bodyPr>
          <a:lstStyle/>
          <a:p>
            <a:r>
              <a:rPr lang="cs-CZ" sz="4000" b="1" dirty="0">
                <a:solidFill>
                  <a:schemeClr val="tx1"/>
                </a:solidFill>
                <a:effectLst/>
                <a:latin typeface="Arial" panose="020B0604020202020204" pitchFamily="34" charset="0"/>
                <a:ea typeface="Arial" panose="020B0604020202020204" pitchFamily="34" charset="0"/>
              </a:rPr>
              <a:t>Jak se můžu bránit rozhodnutí úřadů či jejich nečinnosti?</a:t>
            </a:r>
            <a:endParaRPr lang="cs-CZ" sz="4000" dirty="0">
              <a:solidFill>
                <a:schemeClr val="tx1"/>
              </a:solidFill>
            </a:endParaRPr>
          </a:p>
        </p:txBody>
      </p:sp>
    </p:spTree>
    <p:extLst>
      <p:ext uri="{BB962C8B-B14F-4D97-AF65-F5344CB8AC3E}">
        <p14:creationId xmlns:p14="http://schemas.microsoft.com/office/powerpoint/2010/main" val="2855975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959D6C46-C4CD-3A68-5740-08653AB57569}"/>
              </a:ext>
            </a:extLst>
          </p:cNvPr>
          <p:cNvSpPr>
            <a:spLocks noGrp="1"/>
          </p:cNvSpPr>
          <p:nvPr>
            <p:ph idx="1"/>
          </p:nvPr>
        </p:nvSpPr>
        <p:spPr>
          <a:xfrm>
            <a:off x="251520" y="1703652"/>
            <a:ext cx="8640960" cy="3450696"/>
          </a:xfrm>
        </p:spPr>
        <p:txBody>
          <a:bodyPr>
            <a:noAutofit/>
          </a:bodyPr>
          <a:lstStyle/>
          <a:p>
            <a:pPr algn="just">
              <a:lnSpc>
                <a:spcPct val="112000"/>
              </a:lnSpc>
            </a:pPr>
            <a:r>
              <a:rPr lang="cs-CZ" sz="1400" b="1" dirty="0">
                <a:solidFill>
                  <a:schemeClr val="tx1"/>
                </a:solidFill>
                <a:effectLst/>
                <a:latin typeface="Arial" panose="020B0604020202020204" pitchFamily="34" charset="0"/>
                <a:ea typeface="Arial" panose="020B0604020202020204" pitchFamily="34" charset="0"/>
                <a:cs typeface="Arial" panose="020B0604020202020204" pitchFamily="34" charset="0"/>
              </a:rPr>
              <a:t>NÁMITKA</a:t>
            </a:r>
            <a:endParaRPr lang="cs-CZ" sz="1400" dirty="0">
              <a:solidFill>
                <a:schemeClr val="tx1"/>
              </a:solidFill>
              <a:effectLst/>
              <a:latin typeface="Arial" panose="020B0604020202020204" pitchFamily="34" charset="0"/>
              <a:ea typeface="Cambria" panose="02040503050406030204" pitchFamily="18" charset="0"/>
              <a:cs typeface="Arial" panose="020B0604020202020204" pitchFamily="34" charset="0"/>
            </a:endParaRPr>
          </a:p>
          <a:p>
            <a:pPr algn="just"/>
            <a:r>
              <a:rPr lang="cs-CZ" sz="1400" dirty="0">
                <a:solidFill>
                  <a:schemeClr val="tx1"/>
                </a:solidFill>
                <a:effectLst/>
                <a:latin typeface="Arial" panose="020B0604020202020204" pitchFamily="34" charset="0"/>
                <a:ea typeface="Cambria" panose="02040503050406030204" pitchFamily="18" charset="0"/>
                <a:cs typeface="Arial" panose="020B0604020202020204" pitchFamily="34" charset="0"/>
              </a:rPr>
              <a:t>Opravný prostředek ve věci důchodového pojištění, na­příklad přiznání invalidního důchodu. Podává se na Čes­kou správu sociálního zabezpečení, a to buď přímo do Prahy, anebo prostřednictvím okresní či městské správy sociálního zabezpečení, která o vašem nároku rozhodo­vala. Lhůta na její podání je 30 kalendářních dnů.</a:t>
            </a:r>
          </a:p>
          <a:p>
            <a:pPr algn="just"/>
            <a:r>
              <a:rPr lang="cs-CZ" sz="1400" dirty="0">
                <a:solidFill>
                  <a:schemeClr val="tx1"/>
                </a:solidFill>
                <a:effectLst/>
                <a:latin typeface="Arial" panose="020B0604020202020204" pitchFamily="34" charset="0"/>
                <a:ea typeface="Cambria" panose="02040503050406030204" pitchFamily="18" charset="0"/>
                <a:cs typeface="Arial" panose="020B0604020202020204" pitchFamily="34" charset="0"/>
              </a:rPr>
              <a:t>Lhůta na vyřízení námitky činí standardně 90 dní (30 ČSSZ, 60 posudek), prodloužená doba může ale činit až 150 dní. </a:t>
            </a:r>
          </a:p>
          <a:p>
            <a:pPr algn="just"/>
            <a:r>
              <a:rPr lang="cs-CZ" sz="1400" dirty="0">
                <a:solidFill>
                  <a:schemeClr val="tx1"/>
                </a:solidFill>
                <a:latin typeface="Arial" panose="020B0604020202020204" pitchFamily="34" charset="0"/>
                <a:ea typeface="Cambria" panose="02040503050406030204" pitchFamily="18" charset="0"/>
                <a:cs typeface="Arial" panose="020B0604020202020204" pitchFamily="34" charset="0"/>
              </a:rPr>
              <a:t>I zde se </a:t>
            </a:r>
            <a:r>
              <a:rPr lang="cs-CZ" sz="1400" dirty="0">
                <a:solidFill>
                  <a:schemeClr val="tx1"/>
                </a:solidFill>
                <a:effectLst/>
                <a:latin typeface="Arial" panose="020B0604020202020204" pitchFamily="34" charset="0"/>
                <a:ea typeface="Cambria" panose="02040503050406030204" pitchFamily="18" charset="0"/>
                <a:cs typeface="Arial" panose="020B0604020202020204" pitchFamily="34" charset="0"/>
              </a:rPr>
              <a:t>námitka tak podává až proti rozhodnutí, nikoli proti po­sudku o invaliditě, ten je pouze podkladem pro vydání rozhodnutí.</a:t>
            </a:r>
          </a:p>
          <a:p>
            <a:pPr algn="just"/>
            <a:r>
              <a:rPr lang="cs-CZ" sz="1400" dirty="0">
                <a:solidFill>
                  <a:schemeClr val="tx1"/>
                </a:solidFill>
                <a:latin typeface="Arial" panose="020B0604020202020204" pitchFamily="34" charset="0"/>
                <a:ea typeface="Cambria" panose="02040503050406030204" pitchFamily="18" charset="0"/>
                <a:cs typeface="Arial" panose="020B0604020202020204" pitchFamily="34" charset="0"/>
              </a:rPr>
              <a:t>Výzva správního orgánu k „</a:t>
            </a:r>
            <a:r>
              <a:rPr lang="cs-CZ" sz="1400" dirty="0">
                <a:solidFill>
                  <a:schemeClr val="tx1"/>
                </a:solidFill>
                <a:effectLst/>
                <a:latin typeface="Arial" panose="020B0604020202020204" pitchFamily="34" charset="0"/>
                <a:ea typeface="Cambria" panose="02040503050406030204" pitchFamily="18" charset="0"/>
                <a:cs typeface="Arial" panose="020B0604020202020204" pitchFamily="34" charset="0"/>
              </a:rPr>
              <a:t>vyjádření se k podkladům rozhodnutí“ není výzvou k odvolání se, je možností nahlédnout do spisu a do podkladů předtím, než bude rozhod­nutí vydáno. Využití či nevyužití této možnosti nemá vliv na vaše právo odvolat se či podat námitku. I zde je však dobré se předběžně vyjádřit.</a:t>
            </a:r>
          </a:p>
          <a:p>
            <a:pPr algn="just">
              <a:lnSpc>
                <a:spcPct val="112000"/>
              </a:lnSpc>
            </a:pPr>
            <a:r>
              <a:rPr lang="cs-CZ" sz="1400" b="1" dirty="0">
                <a:solidFill>
                  <a:schemeClr val="tx1"/>
                </a:solidFill>
                <a:effectLst/>
                <a:latin typeface="Arial" panose="020B0604020202020204" pitchFamily="34" charset="0"/>
                <a:ea typeface="Arial" panose="020B0604020202020204" pitchFamily="34" charset="0"/>
                <a:cs typeface="Arial" panose="020B0604020202020204" pitchFamily="34" charset="0"/>
              </a:rPr>
              <a:t>SPRÁVNÍ ŽALOBA</a:t>
            </a:r>
          </a:p>
          <a:p>
            <a:pPr algn="just"/>
            <a:r>
              <a:rPr lang="cs-CZ" sz="1400" dirty="0">
                <a:solidFill>
                  <a:schemeClr val="tx1"/>
                </a:solidFill>
                <a:effectLst/>
                <a:latin typeface="Arial" panose="020B0604020202020204" pitchFamily="34" charset="0"/>
                <a:ea typeface="Cambria" panose="02040503050406030204" pitchFamily="18" charset="0"/>
                <a:cs typeface="Arial" panose="020B0604020202020204" pitchFamily="34" charset="0"/>
              </a:rPr>
              <a:t>Správní žaloba může být vaší obra­nou v případě, kdy máte po vyčer­pání řádných opravných prostřed­ků stále pochybnosti o správnosti rozhodnutí. Lhůta pro její podání je dva měsíce od doručení rozhodnutí o odvolání či námitce. Správní ža­loba může být vhodná především v případech, kdy je klíčové posou­zení zdravotního stavu. V rámci ří­zení před soudem totiž může být zdravotní stav znovu přezkoumán a zhodnocen. Žaloby v záležitostech dávek pro osoby se zdra­votním postižením, nemocenského a důchodového pojištění a příspěvku na péči jsou osvobozeny od soud­ního poplatku. Žaloba se podává ke krajskému soudu, v případě bydliště v Praze k městskému soudu.</a:t>
            </a:r>
          </a:p>
        </p:txBody>
      </p:sp>
      <p:sp>
        <p:nvSpPr>
          <p:cNvPr id="5" name="Nadpis 4">
            <a:extLst>
              <a:ext uri="{FF2B5EF4-FFF2-40B4-BE49-F238E27FC236}">
                <a16:creationId xmlns:a16="http://schemas.microsoft.com/office/drawing/2014/main" id="{5507DFC9-81CE-6B06-1679-95CDE06C1457}"/>
              </a:ext>
            </a:extLst>
          </p:cNvPr>
          <p:cNvSpPr>
            <a:spLocks noGrp="1"/>
          </p:cNvSpPr>
          <p:nvPr>
            <p:ph type="title"/>
          </p:nvPr>
        </p:nvSpPr>
        <p:spPr/>
        <p:txBody>
          <a:bodyPr>
            <a:noAutofit/>
          </a:bodyPr>
          <a:lstStyle/>
          <a:p>
            <a:r>
              <a:rPr lang="cs-CZ" sz="4000" b="1" dirty="0">
                <a:solidFill>
                  <a:schemeClr val="tx1"/>
                </a:solidFill>
                <a:effectLst/>
                <a:latin typeface="Arial" panose="020B0604020202020204" pitchFamily="34" charset="0"/>
                <a:ea typeface="Arial" panose="020B0604020202020204" pitchFamily="34" charset="0"/>
              </a:rPr>
              <a:t>Jak se můžu bránit rozhodnutí úřadů či jejich nečinnosti?</a:t>
            </a:r>
            <a:endParaRPr lang="cs-CZ" sz="4000" dirty="0">
              <a:solidFill>
                <a:schemeClr val="tx1"/>
              </a:solidFill>
            </a:endParaRPr>
          </a:p>
        </p:txBody>
      </p:sp>
    </p:spTree>
    <p:extLst>
      <p:ext uri="{BB962C8B-B14F-4D97-AF65-F5344CB8AC3E}">
        <p14:creationId xmlns:p14="http://schemas.microsoft.com/office/powerpoint/2010/main" val="3509109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959D6C46-C4CD-3A68-5740-08653AB57569}"/>
              </a:ext>
            </a:extLst>
          </p:cNvPr>
          <p:cNvSpPr>
            <a:spLocks noGrp="1"/>
          </p:cNvSpPr>
          <p:nvPr>
            <p:ph idx="1"/>
          </p:nvPr>
        </p:nvSpPr>
        <p:spPr>
          <a:xfrm>
            <a:off x="251520" y="2132856"/>
            <a:ext cx="8640960" cy="3450696"/>
          </a:xfrm>
        </p:spPr>
        <p:txBody>
          <a:bodyPr>
            <a:noAutofit/>
          </a:bodyPr>
          <a:lstStyle/>
          <a:p>
            <a:pPr algn="just">
              <a:lnSpc>
                <a:spcPct val="112000"/>
              </a:lnSpc>
            </a:pPr>
            <a:r>
              <a:rPr lang="cs-CZ" sz="1200" b="1" dirty="0">
                <a:solidFill>
                  <a:schemeClr val="tx1"/>
                </a:solidFill>
                <a:effectLst/>
                <a:latin typeface="Arial" panose="020B0604020202020204" pitchFamily="34" charset="0"/>
                <a:ea typeface="Arial" panose="020B0604020202020204" pitchFamily="34" charset="0"/>
                <a:cs typeface="Arial" panose="020B0604020202020204" pitchFamily="34" charset="0"/>
              </a:rPr>
              <a:t>OPATŘENÍ PROTI NEČINNOSTI ÚŘADU A ODŠKODNĚNÍ</a:t>
            </a:r>
          </a:p>
          <a:p>
            <a:pPr algn="just">
              <a:spcAft>
                <a:spcPts val="1000"/>
              </a:spcAft>
            </a:pPr>
            <a:r>
              <a:rPr lang="cs-CZ" sz="1200" dirty="0">
                <a:solidFill>
                  <a:schemeClr val="tx1"/>
                </a:solidFill>
                <a:effectLst/>
                <a:latin typeface="Arial" panose="020B0604020202020204" pitchFamily="34" charset="0"/>
                <a:ea typeface="Cambria" panose="02040503050406030204" pitchFamily="18" charset="0"/>
                <a:cs typeface="Arial" panose="020B0604020202020204" pitchFamily="34" charset="0"/>
              </a:rPr>
              <a:t>Pokud není dodržena lhůta pro vy­dání rozhodnutí správního úřadu a vy se chcete bránit, máte mož­nost podat žádost o opatření proti nečinnosti úřadu. Zároveň lze žádat i přiměřené zadostiučinění vyjádře­né v penězích. </a:t>
            </a:r>
          </a:p>
          <a:p>
            <a:pPr algn="just">
              <a:spcAft>
                <a:spcPts val="1000"/>
              </a:spcAft>
            </a:pPr>
            <a:r>
              <a:rPr lang="cs-CZ" sz="1200" b="1" dirty="0">
                <a:solidFill>
                  <a:schemeClr val="tx1"/>
                </a:solidFill>
                <a:effectLst/>
                <a:latin typeface="Arial" panose="020B0604020202020204" pitchFamily="34" charset="0"/>
                <a:ea typeface="Arial" panose="020B0604020202020204" pitchFamily="34" charset="0"/>
                <a:cs typeface="Arial" panose="020B0604020202020204" pitchFamily="34" charset="0"/>
              </a:rPr>
              <a:t>PŘEZKUMNÉ ŘÍZENÍ</a:t>
            </a:r>
          </a:p>
          <a:p>
            <a:pPr algn="just">
              <a:spcAft>
                <a:spcPts val="1000"/>
              </a:spcAft>
            </a:pPr>
            <a:r>
              <a:rPr lang="cs-CZ" sz="1200" dirty="0">
                <a:solidFill>
                  <a:schemeClr val="tx1"/>
                </a:solidFill>
                <a:effectLst/>
                <a:latin typeface="Arial" panose="020B0604020202020204" pitchFamily="34" charset="0"/>
                <a:ea typeface="Cambria" panose="02040503050406030204" pitchFamily="18" charset="0"/>
                <a:cs typeface="Arial" panose="020B0604020202020204" pitchFamily="34" charset="0"/>
              </a:rPr>
              <a:t>Lze ho zahájit v případě, kdy je vy­dáno ve správním řízení rozhodnutí, o kterém lze důvodně pochybovat, že je v souladu s právními předpi­sy. Podnět na zahájení přezkumného řízení se podává nadřízenému správnímu orgánu. Pokud nadříze­ný orgán neshledá důvod k zahájení přezkumného řízení, musí o tom pí­semně informovat podavatele pod­nětu do 30 kalendářních dnů a musí uvést důvody, proč řízení nebude zahájeno.</a:t>
            </a:r>
          </a:p>
          <a:p>
            <a:pPr algn="just">
              <a:lnSpc>
                <a:spcPct val="112000"/>
              </a:lnSpc>
            </a:pPr>
            <a:r>
              <a:rPr lang="cs-CZ" sz="1200" b="1" dirty="0">
                <a:solidFill>
                  <a:schemeClr val="tx1"/>
                </a:solidFill>
                <a:effectLst/>
                <a:latin typeface="Arial" panose="020B0604020202020204" pitchFamily="34" charset="0"/>
                <a:ea typeface="Arial" panose="020B0604020202020204" pitchFamily="34" charset="0"/>
                <a:cs typeface="Arial" panose="020B0604020202020204" pitchFamily="34" charset="0"/>
              </a:rPr>
              <a:t>KASAČNÍ STÍŽNOST</a:t>
            </a:r>
          </a:p>
          <a:p>
            <a:pPr algn="just">
              <a:spcAft>
                <a:spcPts val="1000"/>
              </a:spcAft>
            </a:pPr>
            <a:r>
              <a:rPr lang="cs-CZ" sz="1200" dirty="0">
                <a:solidFill>
                  <a:schemeClr val="tx1"/>
                </a:solidFill>
                <a:effectLst/>
                <a:latin typeface="Arial" panose="020B0604020202020204" pitchFamily="34" charset="0"/>
                <a:ea typeface="Cambria" panose="02040503050406030204" pitchFamily="18" charset="0"/>
                <a:cs typeface="Arial" panose="020B0604020202020204" pitchFamily="34" charset="0"/>
              </a:rPr>
              <a:t>Kasační stížnost je široce vymeze­ný mimořádný opravný prostředek, kterým se lze bránit proti rozhod­nutí správního soudu, proti kterému není běžně přípustné odvolání ani jiný řádný opravný prostředek. Při jejím podání musí být </a:t>
            </a:r>
            <a:r>
              <a:rPr lang="cs-CZ" sz="1200" dirty="0">
                <a:solidFill>
                  <a:schemeClr val="tx1"/>
                </a:solidFill>
                <a:latin typeface="Arial" panose="020B0604020202020204" pitchFamily="34" charset="0"/>
                <a:ea typeface="Cambria" panose="02040503050406030204" pitchFamily="18" charset="0"/>
                <a:cs typeface="Arial" panose="020B0604020202020204" pitchFamily="34" charset="0"/>
              </a:rPr>
              <a:t>stěžovatel zastoupen </a:t>
            </a:r>
            <a:r>
              <a:rPr lang="cs-CZ" sz="1200" dirty="0">
                <a:solidFill>
                  <a:schemeClr val="tx1"/>
                </a:solidFill>
                <a:effectLst/>
                <a:latin typeface="Arial" panose="020B0604020202020204" pitchFamily="34" charset="0"/>
                <a:ea typeface="Cambria" panose="02040503050406030204" pitchFamily="18" charset="0"/>
                <a:cs typeface="Arial" panose="020B0604020202020204" pitchFamily="34" charset="0"/>
              </a:rPr>
              <a:t>advokátem. Soudní poplatek za kasační stížnost je 5 000 Kč a lhůta pro její podání je dvoutýdenní.</a:t>
            </a:r>
          </a:p>
          <a:p>
            <a:pPr algn="just">
              <a:lnSpc>
                <a:spcPct val="105000"/>
              </a:lnSpc>
              <a:spcAft>
                <a:spcPts val="1000"/>
              </a:spcAft>
            </a:pPr>
            <a:r>
              <a:rPr lang="cs-CZ" sz="1200" b="1" dirty="0">
                <a:solidFill>
                  <a:schemeClr val="tx1"/>
                </a:solidFill>
                <a:effectLst/>
                <a:latin typeface="Arial" panose="020B0604020202020204" pitchFamily="34" charset="0"/>
                <a:ea typeface="Arial" panose="020B0604020202020204" pitchFamily="34" charset="0"/>
                <a:cs typeface="Arial" panose="020B0604020202020204" pitchFamily="34" charset="0"/>
              </a:rPr>
              <a:t>ODSTRANĚNÍ TVRDOSTI ZÁKONA </a:t>
            </a:r>
          </a:p>
          <a:p>
            <a:pPr algn="just">
              <a:lnSpc>
                <a:spcPct val="105000"/>
              </a:lnSpc>
              <a:spcAft>
                <a:spcPts val="1000"/>
              </a:spcAft>
            </a:pPr>
            <a:r>
              <a:rPr lang="cs-CZ" sz="1200" dirty="0">
                <a:solidFill>
                  <a:schemeClr val="tx1"/>
                </a:solidFill>
                <a:effectLst/>
                <a:latin typeface="Arial" panose="020B0604020202020204" pitchFamily="34" charset="0"/>
                <a:ea typeface="Cambria" panose="02040503050406030204" pitchFamily="18" charset="0"/>
                <a:cs typeface="Arial" panose="020B0604020202020204" pitchFamily="34" charset="0"/>
              </a:rPr>
              <a:t>Nejedná se o opravný prostředek jako takový, nicméně je zásadní možností v mimořádných situacích, které může život přinést. Lze jej vy­užít v situacích, kdy osobě nevzniká zákonný nárok z důvodu nesplnění nějaké zákonné podmínky, ale jsou např. dány mimořádné okolnosti, kvůli kterým nebylo možné pod­mínky splnit, případně nepříznivý dopad zákonné podmínky musí být takový, že jej zákon nemohl předví­dat.</a:t>
            </a:r>
          </a:p>
          <a:p>
            <a:pPr marL="0" indent="0" algn="just">
              <a:lnSpc>
                <a:spcPct val="105000"/>
              </a:lnSpc>
              <a:spcAft>
                <a:spcPts val="1000"/>
              </a:spcAft>
              <a:buNone/>
            </a:pPr>
            <a:r>
              <a:rPr lang="cs-CZ" sz="1200" dirty="0">
                <a:solidFill>
                  <a:schemeClr val="tx1"/>
                </a:solidFill>
                <a:effectLst/>
                <a:latin typeface="Arial" panose="020B0604020202020204" pitchFamily="34" charset="0"/>
                <a:ea typeface="Cambria" panose="02040503050406030204" pitchFamily="18" charset="0"/>
                <a:cs typeface="Arial" panose="020B0604020202020204" pitchFamily="34" charset="0"/>
              </a:rPr>
              <a:t> </a:t>
            </a:r>
            <a:br>
              <a:rPr lang="cs-CZ" sz="1200" dirty="0">
                <a:solidFill>
                  <a:schemeClr val="tx1"/>
                </a:solidFill>
                <a:effectLst/>
                <a:latin typeface="Arial" panose="020B0604020202020204" pitchFamily="34" charset="0"/>
                <a:ea typeface="Cambria" panose="02040503050406030204" pitchFamily="18" charset="0"/>
                <a:cs typeface="Arial" panose="020B0604020202020204" pitchFamily="34" charset="0"/>
              </a:rPr>
            </a:br>
            <a:endParaRPr lang="cs-CZ" sz="12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5507DFC9-81CE-6B06-1679-95CDE06C1457}"/>
              </a:ext>
            </a:extLst>
          </p:cNvPr>
          <p:cNvSpPr>
            <a:spLocks noGrp="1"/>
          </p:cNvSpPr>
          <p:nvPr>
            <p:ph type="title"/>
          </p:nvPr>
        </p:nvSpPr>
        <p:spPr/>
        <p:txBody>
          <a:bodyPr>
            <a:noAutofit/>
          </a:bodyPr>
          <a:lstStyle/>
          <a:p>
            <a:r>
              <a:rPr lang="cs-CZ" sz="4000" b="1" dirty="0">
                <a:solidFill>
                  <a:schemeClr val="tx1"/>
                </a:solidFill>
                <a:effectLst/>
                <a:latin typeface="Arial" panose="020B0604020202020204" pitchFamily="34" charset="0"/>
                <a:ea typeface="Arial" panose="020B0604020202020204" pitchFamily="34" charset="0"/>
              </a:rPr>
              <a:t>Jak se můžu bránit rozhodnutí úřadů či jejich nečinnosti?</a:t>
            </a:r>
            <a:endParaRPr lang="cs-CZ" sz="4000" dirty="0">
              <a:solidFill>
                <a:schemeClr val="tx1"/>
              </a:solidFill>
            </a:endParaRPr>
          </a:p>
        </p:txBody>
      </p:sp>
    </p:spTree>
    <p:extLst>
      <p:ext uri="{BB962C8B-B14F-4D97-AF65-F5344CB8AC3E}">
        <p14:creationId xmlns:p14="http://schemas.microsoft.com/office/powerpoint/2010/main" val="2201043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743456A-6A52-7E97-EA51-F1DAE35699C9}"/>
              </a:ext>
            </a:extLst>
          </p:cNvPr>
          <p:cNvSpPr>
            <a:spLocks noGrp="1"/>
          </p:cNvSpPr>
          <p:nvPr>
            <p:ph idx="1"/>
          </p:nvPr>
        </p:nvSpPr>
        <p:spPr>
          <a:xfrm>
            <a:off x="450285" y="1988840"/>
            <a:ext cx="8370187" cy="3450696"/>
          </a:xfrm>
        </p:spPr>
        <p:txBody>
          <a:bodyPr>
            <a:noAutofit/>
          </a:bodyPr>
          <a:lstStyle/>
          <a:p>
            <a:pPr algn="just">
              <a:lnSpc>
                <a:spcPct val="115000"/>
              </a:lnSpc>
              <a:spcAft>
                <a:spcPts val="1000"/>
              </a:spcAft>
            </a:pPr>
            <a:r>
              <a:rPr lang="cs-C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cs-CZ"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Zdravotní pojišťovna</a:t>
            </a:r>
          </a:p>
          <a:p>
            <a:pPr algn="just">
              <a:lnSpc>
                <a:spcPct val="115000"/>
              </a:lnSpc>
              <a:spcAft>
                <a:spcPts val="1000"/>
              </a:spcAft>
            </a:pPr>
            <a:r>
              <a:rPr lang="cs-C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Každá zdravotní pojišťovna má svůj číselník, ve kterém jsou vyjmenovány pod jednotlivými kódy pomůcky, které pojišťovna hradí plně nebo zčásti. Pokud potřebujete kompenzační pomůcku, navštivte svého lékaře a ten vám pomůcku předepíše na tzv. poukaz, který je pak schvalován na zdravotní pojišťovně. Některé pomůcky hradí pojišťovna v plné výši, některé jen částečně. Doporučí ještě před návštěvou lékaře zajít do prodejny zdravotnických potřeb, tam se podívat na typy pomůcek, které jsou v nabídce a zjistit, které jsou zcela hrazeny, a které vám budou nejlépe vyhovovat. Dostanete zde i kód vybrané pomůcky, s tím zajdete k lékaři. Některé typy pomůcek může předepsat pouze odborný lékař - neurolog, ortoped či rehabilitační pracovník.</a:t>
            </a:r>
          </a:p>
          <a:p>
            <a:pPr algn="just">
              <a:lnSpc>
                <a:spcPct val="115000"/>
              </a:lnSpc>
              <a:spcAft>
                <a:spcPts val="1000"/>
              </a:spcAft>
            </a:pPr>
            <a:r>
              <a:rPr lang="cs-C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cs-CZ"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Nadace</a:t>
            </a:r>
          </a:p>
          <a:p>
            <a:pPr algn="just">
              <a:lnSpc>
                <a:spcPct val="115000"/>
              </a:lnSpc>
              <a:spcAft>
                <a:spcPts val="1000"/>
              </a:spcAft>
            </a:pPr>
            <a:r>
              <a:rPr lang="cs-C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V případě, že i po využití možností příspěvků od státu a od zdravotní pojišťovny vám stále chybí peníze na pomůcku, zkuste se obrátit se žádostí na některou z nadací. Žádost by měla obsahovat vaše základní údaje, stručný popis vaší životní situace, zdravotního stavu, na co příspěvek žádáte a co vám případný příspěvek od nadace pomůže ve vašem životě vyřešit či zlepšit. Je dobré přiložit fotokopii průkazky mimořádných výhod.</a:t>
            </a:r>
          </a:p>
          <a:p>
            <a:endParaRPr lang="cs-CZ" sz="14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D2E10C72-2A0D-704B-549E-B925D53428DA}"/>
              </a:ext>
            </a:extLst>
          </p:cNvPr>
          <p:cNvSpPr>
            <a:spLocks noGrp="1"/>
          </p:cNvSpPr>
          <p:nvPr>
            <p:ph type="title"/>
          </p:nvPr>
        </p:nvSpPr>
        <p:spPr>
          <a:xfrm>
            <a:off x="450283" y="476672"/>
            <a:ext cx="8229600" cy="1252728"/>
          </a:xfrm>
        </p:spPr>
        <p:txBody>
          <a:bodyPr>
            <a:normAutofit fontScale="90000"/>
          </a:bodyPr>
          <a:lstStyle/>
          <a:p>
            <a:r>
              <a:rPr lang="cs-CZ" b="1" dirty="0">
                <a:solidFill>
                  <a:schemeClr val="tx1"/>
                </a:solidFill>
                <a:latin typeface="Arial" panose="020B0604020202020204" pitchFamily="34" charset="0"/>
                <a:ea typeface="Calibri" panose="020F0502020204030204" pitchFamily="34" charset="0"/>
                <a:cs typeface="Arial" panose="020B0604020202020204" pitchFamily="34" charset="0"/>
              </a:rPr>
              <a:t>Financování pomůcek</a:t>
            </a:r>
            <a:br>
              <a:rPr lang="cs-CZ" dirty="0">
                <a:solidFill>
                  <a:schemeClr val="tx1"/>
                </a:solidFill>
                <a:latin typeface="Arial" panose="020B0604020202020204" pitchFamily="34" charset="0"/>
                <a:ea typeface="Calibri" panose="020F0502020204030204" pitchFamily="34" charset="0"/>
                <a:cs typeface="Arial" panose="020B0604020202020204" pitchFamily="34" charset="0"/>
              </a:rPr>
            </a:b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8271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743456A-6A52-7E97-EA51-F1DAE35699C9}"/>
              </a:ext>
            </a:extLst>
          </p:cNvPr>
          <p:cNvSpPr>
            <a:spLocks noGrp="1"/>
          </p:cNvSpPr>
          <p:nvPr>
            <p:ph idx="1"/>
          </p:nvPr>
        </p:nvSpPr>
        <p:spPr>
          <a:xfrm>
            <a:off x="323528" y="1844824"/>
            <a:ext cx="8640960" cy="5184576"/>
          </a:xfrm>
        </p:spPr>
        <p:txBody>
          <a:bodyPr>
            <a:noAutofit/>
          </a:bodyPr>
          <a:lstStyle/>
          <a:p>
            <a:pPr algn="just">
              <a:lnSpc>
                <a:spcPct val="115000"/>
              </a:lnSpc>
              <a:spcBef>
                <a:spcPts val="0"/>
              </a:spcBef>
            </a:pP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Dá se žádat u těchto nadací: </a:t>
            </a: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Nadace Charty 77</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www.kontobariery.cz</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cs-CZ" sz="1200" u="sng"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Výbor dobré vůle - Nadace Olgy Havlové </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www.vdv.cz</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Nadace Dagmar a Václava Havlových VIZE 97</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www.vize.cz</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cs-CZ" sz="1200" u="sng"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Nadace </a:t>
            </a:r>
            <a:r>
              <a:rPr lang="cs-CZ" sz="1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Syner</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www.nadacesyner.cz</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cs-CZ" sz="1200" u="sng"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Centrum Paraple, o.p.s.</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www.paraple.cz</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Nadační fond J&amp;T</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www.nadacnifondjt.cz</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Nadace </a:t>
            </a:r>
            <a:r>
              <a:rPr lang="cs-CZ" sz="1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Agel</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www.nadace.agel.cz</a:t>
            </a:r>
            <a:r>
              <a:rPr lang="cs-C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cs-CZ" sz="1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Nadační fond pomoci</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www.nfpomoci.cz</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Dobrý skutek, </a:t>
            </a:r>
            <a:r>
              <a:rPr lang="cs-CZ" sz="1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z.s</a:t>
            </a: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www.dobryskutek.cz</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Nadační fond POROZUMĚNÍ</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www.porozumeni.cz</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cs-CZ" sz="12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lnSpc>
                <a:spcPct val="115000"/>
              </a:lnSpc>
              <a:spcBef>
                <a:spcPts val="0"/>
              </a:spcBef>
            </a:pPr>
            <a:r>
              <a:rPr lang="cs-CZ" sz="1200" b="1" u="none" strike="noStrike" spc="-25"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12">
                  <a:extLst>
                    <a:ext uri="{A12FA001-AC4F-418D-AE19-62706E023703}">
                      <ahyp:hlinkClr xmlns:ahyp="http://schemas.microsoft.com/office/drawing/2018/hyperlinkcolor" val="tx"/>
                    </a:ext>
                  </a:extLst>
                </a:hlinkClick>
              </a:rPr>
              <a:t>Nadační fond Slunce pro všechny </a:t>
            </a:r>
            <a:r>
              <a:rPr lang="cs-CZ" sz="1200" spc="-25"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cs-CZ" sz="1200" b="1" spc="-2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cs-CZ" sz="12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13">
                  <a:extLst>
                    <a:ext uri="{A12FA001-AC4F-418D-AE19-62706E023703}">
                      <ahyp:hlinkClr xmlns:ahyp="http://schemas.microsoft.com/office/drawing/2018/hyperlinkcolor" val="tx"/>
                    </a:ext>
                  </a:extLst>
                </a:hlinkClick>
              </a:rPr>
              <a:t>www.slunce.info</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WEIL, GOTSHAL - nadační fond</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www.weil-nadacni-fond.cz</a:t>
            </a:r>
            <a:r>
              <a:rPr lang="cs-CZ" sz="12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cs-CZ" sz="1200" u="sng"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Nadační fond IMPULS</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15">
                  <a:extLst>
                    <a:ext uri="{A12FA001-AC4F-418D-AE19-62706E023703}">
                      <ahyp:hlinkClr xmlns:ahyp="http://schemas.microsoft.com/office/drawing/2018/hyperlinkcolor" val="tx"/>
                    </a:ext>
                  </a:extLst>
                </a:hlinkClick>
              </a:rPr>
              <a:t>www.multiplesclerosis.cz</a:t>
            </a:r>
            <a:r>
              <a:rPr lang="cs-CZ" sz="12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cs-CZ" sz="1200" u="sng"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DOBRÝ ANDĚL -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16">
                  <a:extLst>
                    <a:ext uri="{A12FA001-AC4F-418D-AE19-62706E023703}">
                      <ahyp:hlinkClr xmlns:ahyp="http://schemas.microsoft.com/office/drawing/2018/hyperlinkcolor" val="tx"/>
                    </a:ext>
                  </a:extLst>
                </a:hlinkClick>
              </a:rPr>
              <a:t>www.dobryandel.cz</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Nadace AGROFERT</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17">
                  <a:extLst>
                    <a:ext uri="{A12FA001-AC4F-418D-AE19-62706E023703}">
                      <ahyp:hlinkClr xmlns:ahyp="http://schemas.microsoft.com/office/drawing/2018/hyperlinkcolor" val="tx"/>
                    </a:ext>
                  </a:extLst>
                </a:hlinkClick>
              </a:rPr>
              <a:t>www.nadace-agrofert.cz</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Bef>
                <a:spcPts val="0"/>
              </a:spcBef>
            </a:pPr>
            <a:r>
              <a:rPr lang="cs-CZ" sz="1200" b="1"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Nadace EURONISA </a:t>
            </a:r>
            <a:r>
              <a:rPr lang="cs-CZ" sz="120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cs-CZ" sz="1200" u="sng" spc="5"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18">
                  <a:extLst>
                    <a:ext uri="{A12FA001-AC4F-418D-AE19-62706E023703}">
                      <ahyp:hlinkClr xmlns:ahyp="http://schemas.microsoft.com/office/drawing/2018/hyperlinkcolor" val="tx"/>
                    </a:ext>
                  </a:extLst>
                </a:hlinkClick>
              </a:rPr>
              <a:t>www.euronisa.cz</a:t>
            </a:r>
            <a:r>
              <a:rPr lang="cs-CZ" sz="120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cs-CZ" sz="1200" spc="5"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Nadace Komerční banky a.s. - Jistota</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19">
                  <a:extLst>
                    <a:ext uri="{A12FA001-AC4F-418D-AE19-62706E023703}">
                      <ahyp:hlinkClr xmlns:ahyp="http://schemas.microsoft.com/office/drawing/2018/hyperlinkcolor" val="tx"/>
                    </a:ext>
                  </a:extLst>
                </a:hlinkClick>
              </a:rPr>
              <a:t>www.nadacejistota.cz</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Nadační fond </a:t>
            </a:r>
            <a:r>
              <a:rPr lang="cs-CZ" sz="1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Kolowrátek</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20">
                  <a:extLst>
                    <a:ext uri="{A12FA001-AC4F-418D-AE19-62706E023703}">
                      <ahyp:hlinkClr xmlns:ahyp="http://schemas.microsoft.com/office/drawing/2018/hyperlinkcolor" val="tx"/>
                    </a:ext>
                  </a:extLst>
                </a:hlinkClick>
              </a:rPr>
              <a:t>www.kolowrat.cz/cs/kolowratek</a:t>
            </a:r>
            <a:r>
              <a:rPr lang="cs-CZ" sz="12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cs-CZ" sz="1200" u="sng"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Nadační fond pro podporu zaměstnávání osob se zdravotním postižením</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21">
                  <a:extLst>
                    <a:ext uri="{A12FA001-AC4F-418D-AE19-62706E023703}">
                      <ahyp:hlinkClr xmlns:ahyp="http://schemas.microsoft.com/office/drawing/2018/hyperlinkcolor" val="tx"/>
                    </a:ext>
                  </a:extLst>
                </a:hlinkClick>
              </a:rPr>
              <a:t>www.nfozp.cz</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Olivova nadace</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cs-CZ" sz="12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22">
                  <a:extLst>
                    <a:ext uri="{A12FA001-AC4F-418D-AE19-62706E023703}">
                      <ahyp:hlinkClr xmlns:ahyp="http://schemas.microsoft.com/office/drawing/2018/hyperlinkcolor" val="tx"/>
                    </a:ext>
                  </a:extLst>
                </a:hlinkClick>
              </a:rPr>
              <a:t>www.olivovanadace.cz</a:t>
            </a:r>
            <a:r>
              <a:rPr lang="cs-CZ"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cs-CZ" sz="1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spcBef>
                <a:spcPts val="0"/>
              </a:spcBef>
            </a:pPr>
            <a:r>
              <a:rPr lang="cs-CZ"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Nadační fond Plamínek naděje</a:t>
            </a:r>
            <a:r>
              <a:rPr lang="cs-CZ"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cs-CZ" sz="12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23">
                  <a:extLst>
                    <a:ext uri="{A12FA001-AC4F-418D-AE19-62706E023703}">
                      <ahyp:hlinkClr xmlns:ahyp="http://schemas.microsoft.com/office/drawing/2018/hyperlinkcolor" val="tx"/>
                    </a:ext>
                  </a:extLst>
                </a:hlinkClick>
              </a:rPr>
              <a:t>www.plamineknadeje.cz</a:t>
            </a:r>
            <a:endParaRPr lang="cs-CZ" sz="12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D2E10C72-2A0D-704B-549E-B925D53428DA}"/>
              </a:ext>
            </a:extLst>
          </p:cNvPr>
          <p:cNvSpPr>
            <a:spLocks noGrp="1"/>
          </p:cNvSpPr>
          <p:nvPr>
            <p:ph type="title"/>
          </p:nvPr>
        </p:nvSpPr>
        <p:spPr>
          <a:xfrm>
            <a:off x="683568" y="548680"/>
            <a:ext cx="7283152" cy="691478"/>
          </a:xfrm>
        </p:spPr>
        <p:txBody>
          <a:bodyPr>
            <a:normAutofit fontScale="90000"/>
          </a:bodyPr>
          <a:lstStyle/>
          <a:p>
            <a:r>
              <a:rPr lang="cs-CZ" b="1" dirty="0">
                <a:solidFill>
                  <a:schemeClr val="tx1"/>
                </a:solidFill>
                <a:latin typeface="Arial" panose="020B0604020202020204" pitchFamily="34" charset="0"/>
                <a:ea typeface="Calibri" panose="020F0502020204030204" pitchFamily="34" charset="0"/>
                <a:cs typeface="Arial" panose="020B0604020202020204" pitchFamily="34" charset="0"/>
              </a:rPr>
              <a:t>Financování pomůcek</a:t>
            </a:r>
            <a:br>
              <a:rPr lang="cs-CZ" dirty="0">
                <a:solidFill>
                  <a:schemeClr val="tx1"/>
                </a:solidFill>
                <a:latin typeface="Arial" panose="020B0604020202020204" pitchFamily="34" charset="0"/>
                <a:ea typeface="Calibri" panose="020F0502020204030204" pitchFamily="34" charset="0"/>
                <a:cs typeface="Arial" panose="020B0604020202020204" pitchFamily="34" charset="0"/>
              </a:rPr>
            </a:b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97090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743456A-6A52-7E97-EA51-F1DAE35699C9}"/>
              </a:ext>
            </a:extLst>
          </p:cNvPr>
          <p:cNvSpPr>
            <a:spLocks noGrp="1"/>
          </p:cNvSpPr>
          <p:nvPr>
            <p:ph idx="1"/>
          </p:nvPr>
        </p:nvSpPr>
        <p:spPr>
          <a:xfrm>
            <a:off x="450285" y="1988840"/>
            <a:ext cx="7408333" cy="3450696"/>
          </a:xfrm>
        </p:spPr>
        <p:txBody>
          <a:bodyPr>
            <a:noAutofit/>
          </a:bodyPr>
          <a:lstStyle/>
          <a:p>
            <a:pPr algn="just">
              <a:lnSpc>
                <a:spcPct val="115000"/>
              </a:lnSpc>
              <a:spcAft>
                <a:spcPts val="1000"/>
              </a:spcAft>
            </a:pPr>
            <a:r>
              <a:rPr lang="cs-CZ"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Sponzoři</a:t>
            </a:r>
          </a:p>
          <a:p>
            <a:pPr algn="just">
              <a:lnSpc>
                <a:spcPct val="115000"/>
              </a:lnSpc>
              <a:spcAft>
                <a:spcPts val="1000"/>
              </a:spcAft>
            </a:pPr>
            <a:r>
              <a:rPr lang="cs-C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Pokud najdete sponzora, může si hodnotu daru odečíst od základu daně. V případě, že obdarovaným je člověk, který pobírá invalidní důchod, jak říká </a:t>
            </a:r>
            <a:r>
              <a:rPr lang="cs-CZ" sz="1400" dirty="0">
                <a:solidFill>
                  <a:schemeClr val="tx1"/>
                </a:solidFill>
                <a:latin typeface="Arial" panose="020B0604020202020204" pitchFamily="34" charset="0"/>
                <a:ea typeface="Calibri" panose="020F0502020204030204" pitchFamily="34" charset="0"/>
                <a:cs typeface="Arial" panose="020B0604020202020204" pitchFamily="34" charset="0"/>
              </a:rPr>
              <a:t>§ 20 odst. 8 zákona </a:t>
            </a:r>
            <a:r>
              <a:rPr lang="cs-C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č. 586/1992 Sb., o daních z příjmů, stačí uzavřít smlouvu mezi dárcem a obdarovaným jako fyzickou osobou. Musí být uzavřená darovací smlouva a k ní je dobré přiložit kopii rozhodnutí o přiznání invalidního důchodu.</a:t>
            </a:r>
          </a:p>
          <a:p>
            <a:pPr algn="just">
              <a:lnSpc>
                <a:spcPct val="115000"/>
              </a:lnSpc>
              <a:spcAft>
                <a:spcPts val="1000"/>
              </a:spcAft>
            </a:pPr>
            <a:r>
              <a:rPr lang="cs-CZ" sz="1400" i="1" dirty="0">
                <a:solidFill>
                  <a:schemeClr val="tx1"/>
                </a:solidFill>
                <a:latin typeface="Arial" panose="020B0604020202020204" pitchFamily="34" charset="0"/>
                <a:ea typeface="Calibri" panose="020F0502020204030204" pitchFamily="34" charset="0"/>
                <a:cs typeface="Arial" panose="020B0604020202020204" pitchFamily="34" charset="0"/>
              </a:rPr>
              <a:t>„</a:t>
            </a:r>
            <a:r>
              <a:rPr lang="cs-CZ" sz="14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Od základu daně sníženého podle § 34 lze odečíst hodnotu darů poskytnutých … fyzickým osobám s bydlištěm na území České republiky, které jsou poživateli částečného nebo plného invalidního důchodu, a nebo jsou nezletilými dětmi dlouhodobě těžce zdravotně postiženými vyžadujícími mimořádnou péči podle zvláštních právních předpisů, na zdravotnické prostředky nejvýše do částky nehrazené zdravotními pojišťovnami nebo na rehabilitační a kompenzační pomůcky uvedené ve zvláštním právním předpise nejvýše do částky nehrazené příspěvkem ze státního rozpočtu, a na majetek usnadňující těmto osobám vzdělání a zařazení do zaměstnání, pokud hodnota daru činí alespoň 2000 Kč... V úhrnu lze odečíst nejvýše 5 % ze základu daně sníženého podle § 34… Tento odpočet nemohou uplatnit poplatníci, kteří nejsou založeni nebo zřízeni za účelem podnikání."</a:t>
            </a:r>
            <a:endParaRPr lang="cs-CZ" sz="14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D2E10C72-2A0D-704B-549E-B925D53428DA}"/>
              </a:ext>
            </a:extLst>
          </p:cNvPr>
          <p:cNvSpPr>
            <a:spLocks noGrp="1"/>
          </p:cNvSpPr>
          <p:nvPr>
            <p:ph type="title"/>
          </p:nvPr>
        </p:nvSpPr>
        <p:spPr>
          <a:xfrm>
            <a:off x="450283" y="476672"/>
            <a:ext cx="8229600" cy="1252728"/>
          </a:xfrm>
        </p:spPr>
        <p:txBody>
          <a:bodyPr>
            <a:normAutofit fontScale="90000"/>
          </a:bodyPr>
          <a:lstStyle/>
          <a:p>
            <a:r>
              <a:rPr lang="cs-CZ" b="1" dirty="0">
                <a:solidFill>
                  <a:schemeClr val="tx1"/>
                </a:solidFill>
                <a:latin typeface="Arial" panose="020B0604020202020204" pitchFamily="34" charset="0"/>
                <a:ea typeface="Calibri" panose="020F0502020204030204" pitchFamily="34" charset="0"/>
                <a:cs typeface="Arial" panose="020B0604020202020204" pitchFamily="34" charset="0"/>
              </a:rPr>
              <a:t>Financování pomůcek</a:t>
            </a:r>
            <a:br>
              <a:rPr lang="cs-CZ" dirty="0">
                <a:solidFill>
                  <a:schemeClr val="tx1"/>
                </a:solidFill>
                <a:latin typeface="Arial" panose="020B0604020202020204" pitchFamily="34" charset="0"/>
                <a:ea typeface="Calibri" panose="020F0502020204030204" pitchFamily="34" charset="0"/>
                <a:cs typeface="Arial" panose="020B0604020202020204" pitchFamily="34" charset="0"/>
              </a:rPr>
            </a:b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29941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152770D-8C0B-EB8F-A99A-DDD2692AC2C8}"/>
              </a:ext>
            </a:extLst>
          </p:cNvPr>
          <p:cNvSpPr>
            <a:spLocks noGrp="1"/>
          </p:cNvSpPr>
          <p:nvPr>
            <p:ph idx="1"/>
          </p:nvPr>
        </p:nvSpPr>
        <p:spPr>
          <a:xfrm>
            <a:off x="251520" y="1703652"/>
            <a:ext cx="8640960" cy="3450696"/>
          </a:xfrm>
        </p:spPr>
        <p:txBody>
          <a:bodyPr>
            <a:noAutofit/>
          </a:bodyPr>
          <a:lstStyle/>
          <a:p>
            <a:pPr algn="just" fontAlgn="base"/>
            <a:r>
              <a:rPr lang="cs-CZ" sz="1400" b="0" i="0" dirty="0">
                <a:solidFill>
                  <a:schemeClr val="tx1"/>
                </a:solidFill>
                <a:effectLst/>
                <a:latin typeface="Arial" panose="020B0604020202020204" pitchFamily="34" charset="0"/>
              </a:rPr>
              <a:t>V České republice je zdravotní péče na velmi vysoké úrovni. Na úhradu té nejkvalitnější zdravotní péče však často pacienti nemusejí dosáhnout a začíná mnohdy dlouhý boj se zdravotní pojišťovnou o úhradu péče.</a:t>
            </a:r>
          </a:p>
          <a:p>
            <a:pPr algn="just" fontAlgn="base"/>
            <a:r>
              <a:rPr lang="cs-CZ" sz="1400" b="0" i="0" dirty="0">
                <a:solidFill>
                  <a:schemeClr val="tx1"/>
                </a:solidFill>
                <a:effectLst/>
                <a:latin typeface="Arial" panose="020B0604020202020204" pitchFamily="34" charset="0"/>
              </a:rPr>
              <a:t>Velmi často je tato problematika řešena například v oblasti práv pacientů se vzácnými onemocněními na úhradu specifické péče a léků, v oblasti inovativní léčby, ale také např. v oblasti přiznávání nároku na kompenzační pomůcky či lázeňskou péči a doprovodu na ni.</a:t>
            </a:r>
          </a:p>
          <a:p>
            <a:pPr algn="just" fontAlgn="base"/>
            <a:r>
              <a:rPr lang="cs-CZ" sz="1400" b="0" i="0" dirty="0">
                <a:solidFill>
                  <a:schemeClr val="tx1"/>
                </a:solidFill>
                <a:effectLst/>
                <a:latin typeface="Arial" panose="020B0604020202020204" pitchFamily="34" charset="0"/>
              </a:rPr>
              <a:t>V některých případech, plynoucích ze zákona č. 48/1997 Sb., o veřejném zdravotním pojištění zdravotní pojišťovna svým rozhodnutím schvaluje poskytnutí zdravotní služby. Procesní postup pojišťoven při rozhodování o žádostech se řídí zákonem č. 500/2004 Sb., správním řádem.</a:t>
            </a:r>
          </a:p>
          <a:p>
            <a:pPr algn="just" fontAlgn="base"/>
            <a:r>
              <a:rPr lang="cs-CZ" sz="1400" b="0" i="0" dirty="0">
                <a:solidFill>
                  <a:schemeClr val="tx1"/>
                </a:solidFill>
                <a:effectLst/>
                <a:latin typeface="Arial" panose="020B0604020202020204" pitchFamily="34" charset="0"/>
              </a:rPr>
              <a:t>Proti rozhodnutí zdravotní pojišťovny lze podat opravný prostředek, odvolání. Odvolání lze podat k odvolacímu orgánu ve lhůtě do 15 dnů ode dne oznámení (doručení) rozhodnutí, a to prostřednictvím orgánu, který o žádosti rozhodoval v prvním stupni, tedy přímo pojišťovně.</a:t>
            </a:r>
          </a:p>
          <a:p>
            <a:pPr algn="just" fontAlgn="base"/>
            <a:r>
              <a:rPr lang="cs-CZ" sz="1400" b="0" i="0" dirty="0">
                <a:solidFill>
                  <a:schemeClr val="tx1"/>
                </a:solidFill>
                <a:effectLst/>
                <a:latin typeface="Arial" panose="020B0604020202020204" pitchFamily="34" charset="0"/>
              </a:rPr>
              <a:t>Odvolání by mělo napadat výrok rozhodnutí o žádosti, odvolání podané jen proti odůvodnění rozhodnutí je nepřípustné. Do odvolání je potřeba kromě obecných náležitostí odvolání (tj. jméno, příjmení odvolatele, datum narození, příp. číslo pojištěnce, trvalý pobyt, příp. doručovací adresa atd.) uvést, proti kterému rozhodnutí odvolání směřuje, v jakém rozsahu ho napadá a v čem je spatřován rozpor s právními předpisy nebo nesprávnost rozhodnutí či řízení, jež mu předcházelo.</a:t>
            </a:r>
          </a:p>
          <a:p>
            <a:pPr algn="just" fontAlgn="base"/>
            <a:r>
              <a:rPr lang="cs-CZ" sz="1400" b="0" i="0" dirty="0">
                <a:solidFill>
                  <a:schemeClr val="tx1"/>
                </a:solidFill>
                <a:effectLst/>
                <a:latin typeface="Arial" panose="020B0604020202020204" pitchFamily="34" charset="0"/>
              </a:rPr>
              <a:t>Proti rozhodnutí o odvolání se nelze bohužel dále odvolat, lze </a:t>
            </a:r>
            <a:r>
              <a:rPr lang="cs-CZ" sz="1400" dirty="0">
                <a:solidFill>
                  <a:schemeClr val="tx1"/>
                </a:solidFill>
                <a:latin typeface="Arial" panose="020B0604020202020204" pitchFamily="34" charset="0"/>
              </a:rPr>
              <a:t>ale podat proti rozhodnutí žalobu. Podat ji může ten, kdo tvrdí, že byl zkrácen na svém právu rozhodnutím správního orgánu..</a:t>
            </a:r>
            <a:endParaRPr lang="cs-CZ" sz="1400" b="0" i="0" dirty="0">
              <a:solidFill>
                <a:schemeClr val="tx1"/>
              </a:solidFill>
              <a:effectLst/>
              <a:latin typeface="Arial" panose="020B0604020202020204" pitchFamily="34" charset="0"/>
            </a:endParaRPr>
          </a:p>
          <a:p>
            <a:pPr algn="just" fontAlgn="base"/>
            <a:r>
              <a:rPr lang="cs-CZ" sz="1400" b="0" i="0" dirty="0">
                <a:solidFill>
                  <a:schemeClr val="tx1"/>
                </a:solidFill>
                <a:effectLst/>
                <a:latin typeface="Arial" panose="020B0604020202020204" pitchFamily="34" charset="0"/>
              </a:rPr>
              <a:t>Některé zdravotní pojišťovny mají zřízenu vlastní funkci ombudsmana, obrátit se lze ale i na kancelář veřejného ochránce práv. V poslední době řešila kancelář úspěšně např. stížnost pacienta na zamítnutí doprovodu při lázeňské péči.</a:t>
            </a:r>
            <a:endParaRPr lang="cs-CZ" sz="1400" dirty="0">
              <a:solidFill>
                <a:schemeClr val="tx1"/>
              </a:solidFill>
            </a:endParaRPr>
          </a:p>
        </p:txBody>
      </p:sp>
      <p:sp>
        <p:nvSpPr>
          <p:cNvPr id="5" name="Nadpis 4">
            <a:extLst>
              <a:ext uri="{FF2B5EF4-FFF2-40B4-BE49-F238E27FC236}">
                <a16:creationId xmlns:a16="http://schemas.microsoft.com/office/drawing/2014/main" id="{D2FF18B0-0C1C-EB03-1D68-A4D0EF608F54}"/>
              </a:ext>
            </a:extLst>
          </p:cNvPr>
          <p:cNvSpPr>
            <a:spLocks noGrp="1"/>
          </p:cNvSpPr>
          <p:nvPr>
            <p:ph type="title"/>
          </p:nvPr>
        </p:nvSpPr>
        <p:spPr>
          <a:xfrm>
            <a:off x="395536" y="548680"/>
            <a:ext cx="8229600" cy="1252728"/>
          </a:xfrm>
        </p:spPr>
        <p:txBody>
          <a:bodyPr>
            <a:normAutofit fontScale="90000"/>
          </a:bodyPr>
          <a:lstStyle/>
          <a:p>
            <a:r>
              <a:rPr lang="cs-CZ" b="1" i="0" dirty="0">
                <a:solidFill>
                  <a:schemeClr val="tx1"/>
                </a:solidFill>
                <a:effectLst/>
                <a:latin typeface="Arial" panose="020B0604020202020204" pitchFamily="34" charset="0"/>
              </a:rPr>
              <a:t>Jak se lze bránit proti rozhodnutí zdravotních pojišťoven</a:t>
            </a:r>
            <a:br>
              <a:rPr lang="cs-CZ" b="1" i="0" dirty="0">
                <a:solidFill>
                  <a:schemeClr val="tx1"/>
                </a:solidFill>
                <a:effectLst/>
                <a:latin typeface="Arial" panose="020B0604020202020204" pitchFamily="34" charset="0"/>
              </a:rPr>
            </a:br>
            <a:endParaRPr lang="cs-CZ" dirty="0">
              <a:solidFill>
                <a:schemeClr val="tx1"/>
              </a:solidFill>
            </a:endParaRPr>
          </a:p>
        </p:txBody>
      </p:sp>
    </p:spTree>
    <p:extLst>
      <p:ext uri="{BB962C8B-B14F-4D97-AF65-F5344CB8AC3E}">
        <p14:creationId xmlns:p14="http://schemas.microsoft.com/office/powerpoint/2010/main" val="3033498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8655A21E-61A5-5177-E4BA-C39F9FB118DF}"/>
              </a:ext>
            </a:extLst>
          </p:cNvPr>
          <p:cNvSpPr>
            <a:spLocks noGrp="1"/>
          </p:cNvSpPr>
          <p:nvPr>
            <p:ph idx="1"/>
          </p:nvPr>
        </p:nvSpPr>
        <p:spPr>
          <a:xfrm>
            <a:off x="251520" y="1801408"/>
            <a:ext cx="8640960" cy="3450696"/>
          </a:xfrm>
        </p:spPr>
        <p:txBody>
          <a:bodyPr>
            <a:noAutofit/>
          </a:bodyPr>
          <a:lstStyle/>
          <a:p>
            <a:pPr algn="just" fontAlgn="base"/>
            <a:r>
              <a:rPr lang="cs-CZ" sz="1400" b="0" i="0" dirty="0">
                <a:solidFill>
                  <a:schemeClr val="tx1"/>
                </a:solidFill>
                <a:effectLst/>
                <a:latin typeface="Arial" panose="020B0604020202020204" pitchFamily="34" charset="0"/>
              </a:rPr>
              <a:t>Co se týče podjatosti – tu lze namítat neprodleně, když se o ní dozvíte (po ukončení řízení již pravděpodobně nebudete úspěšní). To, že lékař nepřizná dávku, není důvodem podjatosti (to by mezi vámi musel být </a:t>
            </a:r>
            <a:r>
              <a:rPr lang="cs-CZ" sz="1400" b="0" i="0" dirty="0" err="1">
                <a:solidFill>
                  <a:schemeClr val="tx1"/>
                </a:solidFill>
                <a:effectLst/>
                <a:latin typeface="Arial" panose="020B0604020202020204" pitchFamily="34" charset="0"/>
              </a:rPr>
              <a:t>mimoprofesionální</a:t>
            </a:r>
            <a:r>
              <a:rPr lang="cs-CZ" sz="1400" b="0" i="0" dirty="0">
                <a:solidFill>
                  <a:schemeClr val="tx1"/>
                </a:solidFill>
                <a:effectLst/>
                <a:latin typeface="Arial" panose="020B0604020202020204" pitchFamily="34" charset="0"/>
              </a:rPr>
              <a:t> vztah, např. sousedství, přátelství, osobní rozpory apod.).</a:t>
            </a:r>
          </a:p>
          <a:p>
            <a:pPr algn="just" fontAlgn="base"/>
            <a:r>
              <a:rPr lang="cs-CZ" sz="1400" b="0" i="0" dirty="0">
                <a:solidFill>
                  <a:schemeClr val="tx1"/>
                </a:solidFill>
                <a:effectLst/>
                <a:latin typeface="Arial" panose="020B0604020202020204" pitchFamily="34" charset="0"/>
              </a:rPr>
              <a:t>Pravděpodobně se vám nelíbí rozhodování a přístup posudkového lékaře. Na chování úředníků si lze stěžovat (podle § 175 zák. č. 500/2004 Sb.) u nadřízeného pracovníka, a to vždy písemně. VŽDY žádejte vyrozumění o výsledku.</a:t>
            </a:r>
          </a:p>
          <a:p>
            <a:pPr algn="just" fontAlgn="base"/>
            <a:r>
              <a:rPr lang="cs-CZ" sz="1400" b="0" i="0" dirty="0">
                <a:solidFill>
                  <a:schemeClr val="tx1"/>
                </a:solidFill>
                <a:effectLst/>
                <a:latin typeface="Arial" panose="020B0604020202020204" pitchFamily="34" charset="0"/>
              </a:rPr>
              <a:t>U lékaře posudkové služby směřujte stížnost na Odbor posudkové služby MPSV ČR, Podskalská 19, 128 01 Praha 2.</a:t>
            </a:r>
          </a:p>
          <a:p>
            <a:pPr algn="just" fontAlgn="base"/>
            <a:r>
              <a:rPr lang="cs-CZ" sz="1400" b="0" i="0" dirty="0">
                <a:solidFill>
                  <a:schemeClr val="tx1"/>
                </a:solidFill>
                <a:effectLst/>
                <a:latin typeface="Arial" panose="020B0604020202020204" pitchFamily="34" charset="0"/>
              </a:rPr>
              <a:t>Samozřejmě si můžete stěžovat i na chování a postup posudkového lékaře.</a:t>
            </a:r>
          </a:p>
          <a:p>
            <a:pPr algn="just" fontAlgn="base"/>
            <a:r>
              <a:rPr lang="cs-CZ" sz="1400" b="0" i="0" dirty="0">
                <a:solidFill>
                  <a:schemeClr val="tx1"/>
                </a:solidFill>
                <a:effectLst/>
                <a:latin typeface="Arial" panose="020B0604020202020204" pitchFamily="34" charset="0"/>
              </a:rPr>
              <a:t>Vlastnoručně podepsanou stížnost doporučuji poslat doporučeně poštou. Máte-li ověřený elektronický podpis, můžete stížnost poslat do datové schránky institucí.</a:t>
            </a:r>
          </a:p>
          <a:p>
            <a:pPr algn="just" fontAlgn="base"/>
            <a:r>
              <a:rPr lang="cs-CZ" sz="1400" b="0" i="0" dirty="0">
                <a:solidFill>
                  <a:schemeClr val="tx1"/>
                </a:solidFill>
                <a:effectLst/>
                <a:latin typeface="Arial" panose="020B0604020202020204" pitchFamily="34" charset="0"/>
              </a:rPr>
              <a:t>Ve stížnosti uveďte:</a:t>
            </a:r>
          </a:p>
          <a:p>
            <a:pPr algn="just" fontAlgn="base"/>
            <a:r>
              <a:rPr lang="cs-CZ" sz="1400" b="0" i="0" dirty="0">
                <a:solidFill>
                  <a:schemeClr val="tx1"/>
                </a:solidFill>
                <a:effectLst/>
                <a:latin typeface="Arial" panose="020B0604020202020204" pitchFamily="34" charset="0"/>
              </a:rPr>
              <a:t>Kdy probíhalo řízení, jméno lékaře, jak probíhalo posouzení, proti čemu stížnost směřuje („Moje stížnost nesměřuje do rozhodnutí o nepřiznání invalidity, proti kterému se případně odvolám, ale proti chování a postup lékaře, protože bylo zcela neprofesionální. Státní úředník placený z peněz daňových poplatníků by si měl počínat mnohem odborněji.“) a další informace („Obracím se na Vás jako na nadřízeného MUDr. … Přepokládám, že sjednáte nápravu, aby s nemocnými lidmi nejednal přezíravým způsobem. Tento dopis posílám i dalším institucím, viz níže, aby se dozvěděly, jaké zaměstnává ČSSZ úředníky. Očekávám, že mě vyrozumíte, jak byla moje stížnost vyřízena.“)</a:t>
            </a:r>
          </a:p>
          <a:p>
            <a:pPr algn="just"/>
            <a:endParaRPr lang="cs-CZ" sz="1400" dirty="0">
              <a:solidFill>
                <a:schemeClr val="tx1"/>
              </a:solidFill>
            </a:endParaRPr>
          </a:p>
        </p:txBody>
      </p:sp>
      <p:sp>
        <p:nvSpPr>
          <p:cNvPr id="5" name="Nadpis 4">
            <a:extLst>
              <a:ext uri="{FF2B5EF4-FFF2-40B4-BE49-F238E27FC236}">
                <a16:creationId xmlns:a16="http://schemas.microsoft.com/office/drawing/2014/main" id="{1A396DB0-8369-1D36-039B-02EA72F0FED8}"/>
              </a:ext>
            </a:extLst>
          </p:cNvPr>
          <p:cNvSpPr>
            <a:spLocks noGrp="1"/>
          </p:cNvSpPr>
          <p:nvPr>
            <p:ph type="title"/>
          </p:nvPr>
        </p:nvSpPr>
        <p:spPr>
          <a:xfrm>
            <a:off x="457200" y="548680"/>
            <a:ext cx="8229600" cy="1252728"/>
          </a:xfrm>
        </p:spPr>
        <p:txBody>
          <a:bodyPr>
            <a:normAutofit fontScale="90000"/>
          </a:bodyPr>
          <a:lstStyle/>
          <a:p>
            <a:r>
              <a:rPr lang="cs-CZ" b="1" i="0" dirty="0">
                <a:solidFill>
                  <a:schemeClr val="tx1"/>
                </a:solidFill>
                <a:effectLst/>
                <a:latin typeface="Arial" panose="020B0604020202020204" pitchFamily="34" charset="0"/>
              </a:rPr>
              <a:t>Můžeme si stěžovat na podjatost posudkového lékaře?</a:t>
            </a:r>
            <a:br>
              <a:rPr lang="cs-CZ" b="1" i="0" dirty="0">
                <a:solidFill>
                  <a:schemeClr val="tx1"/>
                </a:solidFill>
                <a:effectLst/>
                <a:latin typeface="Arial" panose="020B0604020202020204" pitchFamily="34" charset="0"/>
              </a:rPr>
            </a:br>
            <a:endParaRPr lang="cs-CZ" dirty="0">
              <a:solidFill>
                <a:schemeClr val="tx1"/>
              </a:solidFill>
            </a:endParaRPr>
          </a:p>
        </p:txBody>
      </p:sp>
    </p:spTree>
    <p:extLst>
      <p:ext uri="{BB962C8B-B14F-4D97-AF65-F5344CB8AC3E}">
        <p14:creationId xmlns:p14="http://schemas.microsoft.com/office/powerpoint/2010/main" val="2469278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BF3C6FC-28F0-AFE9-0578-684C6CFF9350}"/>
              </a:ext>
            </a:extLst>
          </p:cNvPr>
          <p:cNvSpPr>
            <a:spLocks noGrp="1"/>
          </p:cNvSpPr>
          <p:nvPr>
            <p:ph idx="1"/>
          </p:nvPr>
        </p:nvSpPr>
        <p:spPr/>
        <p:txBody>
          <a:bodyPr>
            <a:normAutofit lnSpcReduction="10000"/>
          </a:bodyPr>
          <a:lstStyle/>
          <a:p>
            <a:pPr algn="just"/>
            <a:r>
              <a:rPr lang="cs-CZ" sz="2000" b="0" i="0" dirty="0">
                <a:solidFill>
                  <a:schemeClr val="tx1"/>
                </a:solidFill>
                <a:effectLst/>
                <a:latin typeface="Arial" panose="020B0604020202020204" pitchFamily="34" charset="0"/>
                <a:cs typeface="Arial" panose="020B0604020202020204" pitchFamily="34" charset="0"/>
              </a:rPr>
              <a:t>Peněžitými sociálními dávkami pro osoby se zdravotním postižením jsou:</a:t>
            </a:r>
          </a:p>
          <a:p>
            <a:pPr lvl="1" algn="just">
              <a:buFont typeface="Arial" panose="020B0604020202020204" pitchFamily="34" charset="0"/>
              <a:buChar char="•"/>
            </a:pPr>
            <a:r>
              <a:rPr lang="cs-CZ" sz="2000" b="0" i="0" dirty="0">
                <a:solidFill>
                  <a:schemeClr val="tx1"/>
                </a:solidFill>
                <a:effectLst/>
                <a:latin typeface="Arial" panose="020B0604020202020204" pitchFamily="34" charset="0"/>
                <a:cs typeface="Arial" panose="020B0604020202020204" pitchFamily="34" charset="0"/>
              </a:rPr>
              <a:t>příspěvek na mobilitu a</a:t>
            </a:r>
          </a:p>
          <a:p>
            <a:pPr lvl="1" algn="just">
              <a:buFont typeface="Arial" panose="020B0604020202020204" pitchFamily="34" charset="0"/>
              <a:buChar char="•"/>
            </a:pPr>
            <a:r>
              <a:rPr lang="cs-CZ" sz="2000" b="0" i="0" dirty="0">
                <a:solidFill>
                  <a:schemeClr val="tx1"/>
                </a:solidFill>
                <a:effectLst/>
                <a:latin typeface="Arial" panose="020B0604020202020204" pitchFamily="34" charset="0"/>
                <a:cs typeface="Arial" panose="020B0604020202020204" pitchFamily="34" charset="0"/>
              </a:rPr>
              <a:t>příspěvek na zvláštní pomůcku.</a:t>
            </a:r>
          </a:p>
          <a:p>
            <a:pPr lvl="1" algn="just">
              <a:buFont typeface="Arial" panose="020B0604020202020204" pitchFamily="34" charset="0"/>
              <a:buChar char="•"/>
            </a:pPr>
            <a:endParaRPr lang="cs-CZ" sz="2000" dirty="0">
              <a:solidFill>
                <a:schemeClr val="tx1"/>
              </a:solidFill>
              <a:latin typeface="Arial" panose="020B0604020202020204" pitchFamily="34" charset="0"/>
              <a:cs typeface="Arial" panose="020B0604020202020204" pitchFamily="34" charset="0"/>
            </a:endParaRPr>
          </a:p>
          <a:p>
            <a:pPr algn="just"/>
            <a:r>
              <a:rPr lang="cs-CZ" sz="2000" b="0" i="0" dirty="0">
                <a:solidFill>
                  <a:schemeClr val="tx1"/>
                </a:solidFill>
                <a:effectLst/>
                <a:latin typeface="Arial" panose="020B0604020202020204" pitchFamily="34" charset="0"/>
                <a:cs typeface="Arial" panose="020B0604020202020204" pitchFamily="34" charset="0"/>
              </a:rPr>
              <a:t>Žádosti o sociální dávky a o průkazy pro osoby se zdravotním postižením přijímají a správní řízení vedou Krajské pobočky Úřadu práce ČR. </a:t>
            </a:r>
          </a:p>
          <a:p>
            <a:pPr algn="just"/>
            <a:r>
              <a:rPr lang="cs-CZ" sz="2000" b="0" i="0" dirty="0">
                <a:solidFill>
                  <a:schemeClr val="tx1"/>
                </a:solidFill>
                <a:effectLst/>
                <a:latin typeface="Arial" panose="020B0604020202020204" pitchFamily="34" charset="0"/>
                <a:cs typeface="Arial" panose="020B0604020202020204" pitchFamily="34" charset="0"/>
              </a:rPr>
              <a:t>Žádosti lze podat též elektronicky (odesláním formuláře žádosti jako dokumentu s elektronickým podpisem nebo jeho odesláním prostřednictvím datové schránky).</a:t>
            </a:r>
          </a:p>
          <a:p>
            <a:pPr lvl="1" algn="just">
              <a:buFont typeface="Arial" panose="020B0604020202020204" pitchFamily="34" charset="0"/>
              <a:buChar char="•"/>
            </a:pPr>
            <a:endParaRPr lang="cs-CZ" sz="2000" b="0" i="0" dirty="0">
              <a:solidFill>
                <a:schemeClr val="tx1"/>
              </a:solidFill>
              <a:effectLst/>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3C7AF3F2-C6F0-CF2E-003B-97363B5B6383}"/>
              </a:ext>
            </a:extLst>
          </p:cNvPr>
          <p:cNvSpPr>
            <a:spLocks noGrp="1"/>
          </p:cNvSpPr>
          <p:nvPr>
            <p:ph type="title"/>
          </p:nvPr>
        </p:nvSpPr>
        <p:spPr>
          <a:xfrm>
            <a:off x="457200" y="332656"/>
            <a:ext cx="8229600" cy="1252728"/>
          </a:xfrm>
        </p:spPr>
        <p:txBody>
          <a:bodyPr>
            <a:normAutofit fontScale="90000"/>
          </a:bodyPr>
          <a:lstStyle/>
          <a:p>
            <a:r>
              <a:rPr lang="cs-CZ" b="1" i="0" dirty="0">
                <a:solidFill>
                  <a:schemeClr val="tx1"/>
                </a:solidFill>
                <a:effectLst/>
                <a:latin typeface="Arial" panose="020B0604020202020204" pitchFamily="34" charset="0"/>
                <a:cs typeface="Arial" panose="020B0604020202020204" pitchFamily="34" charset="0"/>
              </a:rPr>
              <a:t>Dávky pro osoby se zdravotním postižením</a:t>
            </a: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59859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lgn="ctr">
              <a:buNone/>
            </a:pPr>
            <a:r>
              <a:rPr lang="cs-CZ" sz="4400" b="1" dirty="0">
                <a:solidFill>
                  <a:schemeClr val="tx1"/>
                </a:solidFill>
                <a:latin typeface="Arial" panose="020B0604020202020204" pitchFamily="34" charset="0"/>
                <a:cs typeface="Arial" panose="020B0604020202020204" pitchFamily="34" charset="0"/>
              </a:rPr>
              <a:t>Děkuji za pozornost!</a:t>
            </a:r>
          </a:p>
        </p:txBody>
      </p:sp>
    </p:spTree>
    <p:extLst>
      <p:ext uri="{BB962C8B-B14F-4D97-AF65-F5344CB8AC3E}">
        <p14:creationId xmlns:p14="http://schemas.microsoft.com/office/powerpoint/2010/main" val="3594627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67C94C24-DEAA-5574-9403-9AE77187F471}"/>
              </a:ext>
            </a:extLst>
          </p:cNvPr>
          <p:cNvSpPr>
            <a:spLocks noGrp="1"/>
          </p:cNvSpPr>
          <p:nvPr>
            <p:ph idx="1"/>
          </p:nvPr>
        </p:nvSpPr>
        <p:spPr>
          <a:xfrm>
            <a:off x="457200" y="2636912"/>
            <a:ext cx="8363271" cy="4314808"/>
          </a:xfrm>
        </p:spPr>
        <p:txBody>
          <a:bodyPr>
            <a:normAutofit/>
          </a:bodyPr>
          <a:lstStyle/>
          <a:p>
            <a:pPr algn="just"/>
            <a:r>
              <a:rPr lang="cs-CZ" sz="1400" b="1" i="0" dirty="0">
                <a:solidFill>
                  <a:schemeClr val="tx1"/>
                </a:solidFill>
                <a:effectLst/>
                <a:latin typeface="Arial" panose="020B0604020202020204" pitchFamily="34" charset="0"/>
                <a:cs typeface="Arial" panose="020B0604020202020204" pitchFamily="34" charset="0"/>
              </a:rPr>
              <a:t>opakující se </a:t>
            </a:r>
            <a:r>
              <a:rPr lang="cs-CZ" sz="1400" b="0" i="0" dirty="0">
                <a:solidFill>
                  <a:schemeClr val="tx1"/>
                </a:solidFill>
                <a:effectLst/>
                <a:latin typeface="Arial" panose="020B0604020202020204" pitchFamily="34" charset="0"/>
                <a:cs typeface="Arial" panose="020B0604020202020204" pitchFamily="34" charset="0"/>
              </a:rPr>
              <a:t>peněžitá sociální dávka určená </a:t>
            </a:r>
            <a:r>
              <a:rPr lang="cs-CZ" sz="1400" b="1" i="0" dirty="0">
                <a:solidFill>
                  <a:schemeClr val="tx1"/>
                </a:solidFill>
                <a:effectLst/>
                <a:latin typeface="Arial" panose="020B0604020202020204" pitchFamily="34" charset="0"/>
                <a:cs typeface="Arial" panose="020B0604020202020204" pitchFamily="34" charset="0"/>
              </a:rPr>
              <a:t>osobě se zdravotním postižením starší jednoho roku</a:t>
            </a:r>
            <a:r>
              <a:rPr lang="cs-CZ" sz="1400" b="0" i="0" dirty="0">
                <a:solidFill>
                  <a:schemeClr val="tx1"/>
                </a:solidFill>
                <a:effectLst/>
                <a:latin typeface="Arial" panose="020B0604020202020204" pitchFamily="34" charset="0"/>
                <a:cs typeface="Arial" panose="020B0604020202020204" pitchFamily="34" charset="0"/>
              </a:rPr>
              <a:t>,</a:t>
            </a:r>
          </a:p>
          <a:p>
            <a:pPr marL="301943" lvl="1" indent="0" algn="just">
              <a:buNone/>
            </a:pPr>
            <a:r>
              <a:rPr lang="cs-CZ" sz="1400" b="0" i="0" dirty="0">
                <a:solidFill>
                  <a:schemeClr val="tx1"/>
                </a:solidFill>
                <a:effectLst/>
                <a:latin typeface="Arial" panose="020B0604020202020204" pitchFamily="34" charset="0"/>
                <a:cs typeface="Arial" panose="020B0604020202020204" pitchFamily="34" charset="0"/>
              </a:rPr>
              <a:t>• které byl přiznán nárok na průkaz „ZTP“ nebo „ZTP/P“,</a:t>
            </a:r>
          </a:p>
          <a:p>
            <a:pPr marL="301943" lvl="1" indent="0" algn="just">
              <a:buNone/>
            </a:pPr>
            <a:r>
              <a:rPr lang="cs-CZ" sz="1400" b="0" i="0" dirty="0">
                <a:solidFill>
                  <a:schemeClr val="tx1"/>
                </a:solidFill>
                <a:effectLst/>
                <a:latin typeface="Arial" panose="020B0604020202020204" pitchFamily="34" charset="0"/>
                <a:cs typeface="Arial" panose="020B0604020202020204" pitchFamily="34" charset="0"/>
              </a:rPr>
              <a:t>• která se v kalendářním měsíci opakovaně za úhradu dopravuje nebo je dopravována a</a:t>
            </a:r>
          </a:p>
          <a:p>
            <a:pPr marL="301943" lvl="1" indent="0" algn="just">
              <a:buNone/>
            </a:pPr>
            <a:r>
              <a:rPr lang="cs-CZ" sz="1400" b="0" i="0" dirty="0">
                <a:solidFill>
                  <a:schemeClr val="tx1"/>
                </a:solidFill>
                <a:effectLst/>
                <a:latin typeface="Arial" panose="020B0604020202020204" pitchFamily="34" charset="0"/>
                <a:cs typeface="Arial" panose="020B0604020202020204" pitchFamily="34" charset="0"/>
              </a:rPr>
              <a:t>• které nejsou poskytovány pobytové sociální služby (z důvodů hodných zvláštního zřetele může být příspěvek na mobilitu přiznán i této osobě).</a:t>
            </a:r>
          </a:p>
          <a:p>
            <a:pPr algn="just"/>
            <a:r>
              <a:rPr lang="cs-CZ" sz="1400" b="0" i="0" dirty="0">
                <a:solidFill>
                  <a:schemeClr val="tx1"/>
                </a:solidFill>
                <a:effectLst/>
                <a:latin typeface="Arial" panose="020B0604020202020204" pitchFamily="34" charset="0"/>
                <a:cs typeface="Arial" panose="020B0604020202020204" pitchFamily="34" charset="0"/>
              </a:rPr>
              <a:t>Příspěvek na mobilitu činí </a:t>
            </a:r>
            <a:r>
              <a:rPr lang="cs-CZ" sz="1400" b="1" i="0" dirty="0">
                <a:solidFill>
                  <a:schemeClr val="tx1"/>
                </a:solidFill>
                <a:effectLst/>
                <a:latin typeface="Arial" panose="020B0604020202020204" pitchFamily="34" charset="0"/>
                <a:cs typeface="Arial" panose="020B0604020202020204" pitchFamily="34" charset="0"/>
              </a:rPr>
              <a:t>900 Kč </a:t>
            </a:r>
            <a:r>
              <a:rPr lang="cs-CZ" sz="1400" b="0" i="0" dirty="0">
                <a:solidFill>
                  <a:schemeClr val="tx1"/>
                </a:solidFill>
                <a:effectLst/>
                <a:latin typeface="Arial" panose="020B0604020202020204" pitchFamily="34" charset="0"/>
                <a:cs typeface="Arial" panose="020B0604020202020204" pitchFamily="34" charset="0"/>
              </a:rPr>
              <a:t>za kalendářní měsíc. </a:t>
            </a:r>
          </a:p>
          <a:p>
            <a:pPr algn="just"/>
            <a:r>
              <a:rPr lang="cs-CZ" sz="1400" b="0" i="0" dirty="0">
                <a:solidFill>
                  <a:schemeClr val="tx1"/>
                </a:solidFill>
                <a:effectLst/>
                <a:latin typeface="Arial" panose="020B0604020202020204" pitchFamily="34" charset="0"/>
                <a:cs typeface="Arial" panose="020B0604020202020204" pitchFamily="34" charset="0"/>
              </a:rPr>
              <a:t>Dávku ÚP ČR vyplácí podle volby příjemce </a:t>
            </a:r>
            <a:r>
              <a:rPr lang="cs-CZ" sz="1400" b="1" i="0" dirty="0">
                <a:solidFill>
                  <a:schemeClr val="tx1"/>
                </a:solidFill>
                <a:effectLst/>
                <a:latin typeface="Arial" panose="020B0604020202020204" pitchFamily="34" charset="0"/>
                <a:cs typeface="Arial" panose="020B0604020202020204" pitchFamily="34" charset="0"/>
              </a:rPr>
              <a:t>měsíčně</a:t>
            </a:r>
            <a:r>
              <a:rPr lang="cs-CZ" sz="1400" b="0" i="0" dirty="0">
                <a:solidFill>
                  <a:schemeClr val="tx1"/>
                </a:solidFill>
                <a:effectLst/>
                <a:latin typeface="Arial" panose="020B0604020202020204" pitchFamily="34" charset="0"/>
                <a:cs typeface="Arial" panose="020B0604020202020204" pitchFamily="34" charset="0"/>
              </a:rPr>
              <a:t>, nebo </a:t>
            </a:r>
            <a:r>
              <a:rPr lang="cs-CZ" sz="1400" b="1" i="0" dirty="0">
                <a:solidFill>
                  <a:schemeClr val="tx1"/>
                </a:solidFill>
                <a:effectLst/>
                <a:latin typeface="Arial" panose="020B0604020202020204" pitchFamily="34" charset="0"/>
                <a:cs typeface="Arial" panose="020B0604020202020204" pitchFamily="34" charset="0"/>
              </a:rPr>
              <a:t>vždy za 3 kalendářní měsíce</a:t>
            </a:r>
            <a:r>
              <a:rPr lang="cs-CZ" sz="1400" b="0" i="0" dirty="0">
                <a:solidFill>
                  <a:schemeClr val="tx1"/>
                </a:solidFill>
                <a:effectLst/>
                <a:latin typeface="Arial" panose="020B0604020202020204" pitchFamily="34" charset="0"/>
                <a:cs typeface="Arial" panose="020B0604020202020204" pitchFamily="34" charset="0"/>
              </a:rPr>
              <a:t>, za které dávka náleží.</a:t>
            </a:r>
          </a:p>
          <a:p>
            <a:pPr algn="just"/>
            <a:r>
              <a:rPr lang="cs-CZ" sz="1400" b="0" i="0" dirty="0">
                <a:solidFill>
                  <a:schemeClr val="tx1"/>
                </a:solidFill>
                <a:effectLst/>
                <a:latin typeface="Arial" panose="020B0604020202020204" pitchFamily="34" charset="0"/>
                <a:cs typeface="Arial" panose="020B0604020202020204" pitchFamily="34" charset="0"/>
              </a:rPr>
              <a:t>Příspěvek na mobilitu se vyplácí </a:t>
            </a:r>
            <a:r>
              <a:rPr lang="cs-CZ" sz="1400" b="1" i="0" dirty="0">
                <a:solidFill>
                  <a:schemeClr val="tx1"/>
                </a:solidFill>
                <a:effectLst/>
                <a:latin typeface="Arial" panose="020B0604020202020204" pitchFamily="34" charset="0"/>
                <a:cs typeface="Arial" panose="020B0604020202020204" pitchFamily="34" charset="0"/>
              </a:rPr>
              <a:t>zpětně</a:t>
            </a:r>
            <a:r>
              <a:rPr lang="cs-CZ" sz="1400" b="0" i="0" dirty="0">
                <a:solidFill>
                  <a:schemeClr val="tx1"/>
                </a:solidFill>
                <a:effectLst/>
                <a:latin typeface="Arial" panose="020B0604020202020204" pitchFamily="34" charset="0"/>
                <a:cs typeface="Arial" panose="020B0604020202020204" pitchFamily="34" charset="0"/>
              </a:rPr>
              <a:t>.</a:t>
            </a:r>
          </a:p>
          <a:p>
            <a:pPr algn="just"/>
            <a:r>
              <a:rPr lang="cs-CZ" sz="1400" b="0" i="0" dirty="0">
                <a:solidFill>
                  <a:schemeClr val="tx1"/>
                </a:solidFill>
                <a:effectLst/>
                <a:latin typeface="Arial" panose="020B0604020202020204" pitchFamily="34" charset="0"/>
                <a:cs typeface="Arial" panose="020B0604020202020204" pitchFamily="34" charset="0"/>
              </a:rPr>
              <a:t>Nárok na výplatu příspěvku na mobilitu nenáleží za kalendářní měsíc, ve kterém je (po celý tento kalendářní měsíc) oprávněné osobě poskytována zdravotní péče v průběhu hospitalizace.</a:t>
            </a:r>
          </a:p>
          <a:p>
            <a:pPr algn="just"/>
            <a:endParaRPr lang="cs-CZ" sz="1400" b="0" i="0" dirty="0">
              <a:solidFill>
                <a:schemeClr val="tx1"/>
              </a:solidFill>
              <a:effectLst/>
              <a:latin typeface="Arial" panose="020B0604020202020204" pitchFamily="34" charset="0"/>
              <a:cs typeface="Arial" panose="020B0604020202020204" pitchFamily="34" charset="0"/>
            </a:endParaRPr>
          </a:p>
          <a:p>
            <a:pPr algn="just"/>
            <a:endParaRPr lang="cs-CZ" sz="14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47FB596B-13EB-6686-97B4-C0A13244DA45}"/>
              </a:ext>
            </a:extLst>
          </p:cNvPr>
          <p:cNvSpPr>
            <a:spLocks noGrp="1"/>
          </p:cNvSpPr>
          <p:nvPr>
            <p:ph type="title"/>
          </p:nvPr>
        </p:nvSpPr>
        <p:spPr/>
        <p:txBody>
          <a:bodyPr>
            <a:normAutofit fontScale="90000"/>
          </a:bodyPr>
          <a:lstStyle/>
          <a:p>
            <a:r>
              <a:rPr lang="cs-CZ" b="1" i="0" dirty="0">
                <a:solidFill>
                  <a:schemeClr val="tx1"/>
                </a:solidFill>
                <a:effectLst/>
                <a:latin typeface="Arial" panose="020B0604020202020204" pitchFamily="34" charset="0"/>
                <a:cs typeface="Arial" panose="020B0604020202020204" pitchFamily="34" charset="0"/>
              </a:rPr>
              <a:t>Příspěvek na mobilitu</a:t>
            </a:r>
            <a:br>
              <a:rPr lang="cs-CZ" b="1" i="0" dirty="0">
                <a:solidFill>
                  <a:schemeClr val="tx1"/>
                </a:solidFill>
                <a:effectLst/>
                <a:latin typeface="Arial" panose="020B0604020202020204" pitchFamily="34" charset="0"/>
                <a:cs typeface="Arial" panose="020B0604020202020204" pitchFamily="34" charset="0"/>
              </a:rPr>
            </a:b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2105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C9DFA5A3-6C50-E099-0A51-3299237F72DB}"/>
              </a:ext>
            </a:extLst>
          </p:cNvPr>
          <p:cNvSpPr>
            <a:spLocks noGrp="1"/>
          </p:cNvSpPr>
          <p:nvPr>
            <p:ph idx="1"/>
          </p:nvPr>
        </p:nvSpPr>
        <p:spPr>
          <a:xfrm>
            <a:off x="179512" y="1988840"/>
            <a:ext cx="8568952" cy="5328592"/>
          </a:xfrm>
        </p:spPr>
        <p:txBody>
          <a:bodyPr>
            <a:noAutofit/>
          </a:bodyPr>
          <a:lstStyle/>
          <a:p>
            <a:pPr algn="just"/>
            <a:r>
              <a:rPr lang="cs-CZ" sz="1400" b="1" i="0" dirty="0">
                <a:solidFill>
                  <a:schemeClr val="tx1"/>
                </a:solidFill>
                <a:effectLst/>
                <a:latin typeface="Arial" panose="020B0604020202020204" pitchFamily="34" charset="0"/>
                <a:cs typeface="Arial" panose="020B0604020202020204" pitchFamily="34" charset="0"/>
              </a:rPr>
              <a:t>Jednorázová</a:t>
            </a:r>
            <a:r>
              <a:rPr lang="cs-CZ" sz="1400" b="0" i="0" dirty="0">
                <a:solidFill>
                  <a:schemeClr val="tx1"/>
                </a:solidFill>
                <a:effectLst/>
                <a:latin typeface="Arial" panose="020B0604020202020204" pitchFamily="34" charset="0"/>
                <a:cs typeface="Arial" panose="020B0604020202020204" pitchFamily="34" charset="0"/>
              </a:rPr>
              <a:t> peněžitá sociální dávka určená osobě se zdravotním postižením charakteru dlouhodobě nepříznivého zdravotního stavu (</a:t>
            </a:r>
            <a:r>
              <a:rPr lang="cs-CZ" sz="1400" b="1" dirty="0">
                <a:solidFill>
                  <a:schemeClr val="tx1"/>
                </a:solidFill>
                <a:latin typeface="Arial" panose="020B0604020202020204" pitchFamily="34" charset="0"/>
                <a:cs typeface="Arial" panose="020B0604020202020204" pitchFamily="34" charset="0"/>
              </a:rPr>
              <a:t>trvá </a:t>
            </a:r>
            <a:r>
              <a:rPr lang="cs-CZ" sz="1400" dirty="0">
                <a:solidFill>
                  <a:schemeClr val="tx1"/>
                </a:solidFill>
                <a:latin typeface="Arial" panose="020B0604020202020204" pitchFamily="34" charset="0"/>
                <a:cs typeface="Arial" panose="020B0604020202020204" pitchFamily="34" charset="0"/>
              </a:rPr>
              <a:t>nebo má trvat </a:t>
            </a:r>
            <a:r>
              <a:rPr lang="cs-CZ" sz="1400" b="1" dirty="0">
                <a:solidFill>
                  <a:schemeClr val="tx1"/>
                </a:solidFill>
                <a:latin typeface="Arial" panose="020B0604020202020204" pitchFamily="34" charset="0"/>
                <a:cs typeface="Arial" panose="020B0604020202020204" pitchFamily="34" charset="0"/>
              </a:rPr>
              <a:t>déle než 1 rok).</a:t>
            </a:r>
            <a:endParaRPr lang="cs-CZ" sz="1400" b="0" i="0" dirty="0">
              <a:solidFill>
                <a:schemeClr val="tx1"/>
              </a:solidFill>
              <a:effectLst/>
              <a:latin typeface="Arial" panose="020B0604020202020204" pitchFamily="34" charset="0"/>
              <a:cs typeface="Arial" panose="020B0604020202020204" pitchFamily="34" charset="0"/>
            </a:endParaRPr>
          </a:p>
          <a:p>
            <a:pPr algn="just"/>
            <a:r>
              <a:rPr lang="cs-CZ" sz="1400" b="0" i="0" dirty="0">
                <a:solidFill>
                  <a:schemeClr val="tx1"/>
                </a:solidFill>
                <a:effectLst/>
                <a:latin typeface="Arial" panose="020B0604020202020204" pitchFamily="34" charset="0"/>
                <a:cs typeface="Arial" panose="020B0604020202020204" pitchFamily="34" charset="0"/>
              </a:rPr>
              <a:t>Příspěvek na motorové vozidlo a na speciální zádržní systém je určen osobě s těžkou vadou nosného nebo pohybového ústrojí.</a:t>
            </a:r>
          </a:p>
          <a:p>
            <a:pPr algn="just"/>
            <a:r>
              <a:rPr lang="cs-CZ" sz="1400" b="0" i="0" dirty="0">
                <a:solidFill>
                  <a:schemeClr val="tx1"/>
                </a:solidFill>
                <a:effectLst/>
                <a:latin typeface="Arial" panose="020B0604020202020204" pitchFamily="34" charset="0"/>
                <a:cs typeface="Arial" panose="020B0604020202020204" pitchFamily="34" charset="0"/>
              </a:rPr>
              <a:t>Posouzení zdravotního stavu provádějí posudkoví lékaři okresních správ sociálního zabezpečení.</a:t>
            </a:r>
          </a:p>
          <a:p>
            <a:pPr algn="just"/>
            <a:r>
              <a:rPr lang="cs-CZ" sz="1400" b="0" i="0" dirty="0">
                <a:solidFill>
                  <a:schemeClr val="tx1"/>
                </a:solidFill>
                <a:effectLst/>
                <a:latin typeface="Arial" panose="020B0604020202020204" pitchFamily="34" charset="0"/>
                <a:cs typeface="Arial" panose="020B0604020202020204" pitchFamily="34" charset="0"/>
              </a:rPr>
              <a:t>Další podmínky:</a:t>
            </a:r>
          </a:p>
          <a:p>
            <a:pPr marL="301943" lvl="1" indent="0" algn="just">
              <a:buNone/>
            </a:pPr>
            <a:r>
              <a:rPr lang="cs-CZ" sz="1400" b="0" i="0" dirty="0">
                <a:solidFill>
                  <a:schemeClr val="tx1"/>
                </a:solidFill>
                <a:effectLst/>
                <a:latin typeface="Arial" panose="020B0604020202020204" pitchFamily="34" charset="0"/>
                <a:cs typeface="Arial" panose="020B0604020202020204" pitchFamily="34" charset="0"/>
              </a:rPr>
              <a:t>• osoba dosáhla určitého věku,</a:t>
            </a:r>
          </a:p>
          <a:p>
            <a:pPr marL="301943" lvl="1" indent="0" algn="just">
              <a:buNone/>
            </a:pPr>
            <a:r>
              <a:rPr lang="cs-CZ" sz="1400" b="0" i="0" dirty="0">
                <a:solidFill>
                  <a:schemeClr val="tx1"/>
                </a:solidFill>
                <a:effectLst/>
                <a:latin typeface="Arial" panose="020B0604020202020204" pitchFamily="34" charset="0"/>
                <a:cs typeface="Arial" panose="020B0604020202020204" pitchFamily="34" charset="0"/>
              </a:rPr>
              <a:t>• zvláštní pomůcka umožní osobě sebeobsluhu nebo ji osoba potřebuje k realizaci pracovního uplatnění, k přípravě na budoucí povolání, k získávání informací, ke vzdělávání nebo ke styku s okolím,</a:t>
            </a:r>
          </a:p>
          <a:p>
            <a:pPr marL="301943" lvl="1" indent="0" algn="just">
              <a:buNone/>
            </a:pPr>
            <a:r>
              <a:rPr lang="cs-CZ" sz="1400" b="0" i="0" dirty="0">
                <a:solidFill>
                  <a:schemeClr val="tx1"/>
                </a:solidFill>
                <a:effectLst/>
                <a:latin typeface="Arial" panose="020B0604020202020204" pitchFamily="34" charset="0"/>
                <a:cs typeface="Arial" panose="020B0604020202020204" pitchFamily="34" charset="0"/>
              </a:rPr>
              <a:t>• osoba může pomůcku využívat,</a:t>
            </a:r>
          </a:p>
          <a:p>
            <a:pPr marL="301943" lvl="1" indent="0" algn="just">
              <a:buNone/>
            </a:pPr>
            <a:r>
              <a:rPr lang="cs-CZ" sz="1400" b="0" i="0" dirty="0">
                <a:solidFill>
                  <a:schemeClr val="tx1"/>
                </a:solidFill>
                <a:effectLst/>
                <a:latin typeface="Arial" panose="020B0604020202020204" pitchFamily="34" charset="0"/>
                <a:cs typeface="Arial" panose="020B0604020202020204" pitchFamily="34" charset="0"/>
              </a:rPr>
              <a:t>• příp. další podmínky ve vztahu k některým druhům zvláštních pomůcek.</a:t>
            </a:r>
          </a:p>
          <a:p>
            <a:pPr algn="just"/>
            <a:r>
              <a:rPr lang="cs-CZ" sz="1400" b="0" i="0" dirty="0">
                <a:solidFill>
                  <a:schemeClr val="tx1"/>
                </a:solidFill>
                <a:effectLst/>
                <a:latin typeface="Arial" panose="020B0604020202020204" pitchFamily="34" charset="0"/>
                <a:cs typeface="Arial" panose="020B0604020202020204" pitchFamily="34" charset="0"/>
              </a:rPr>
              <a:t>Příspěvek na zvláštní pomůcku nelze poskytnout na zdravotnické prostředky hrazené ze systému veřejného zdravotního pojištění nebo zapůjčené zdravotní pojišťovnou.</a:t>
            </a:r>
          </a:p>
          <a:p>
            <a:pPr algn="just"/>
            <a:r>
              <a:rPr lang="cs-CZ" sz="1400" b="0" i="0" dirty="0">
                <a:solidFill>
                  <a:schemeClr val="tx1"/>
                </a:solidFill>
                <a:effectLst/>
                <a:latin typeface="Arial" panose="020B0604020202020204" pitchFamily="34" charset="0"/>
                <a:cs typeface="Arial" panose="020B0604020202020204" pitchFamily="34" charset="0"/>
              </a:rPr>
              <a:t>Seznam druhů a typů zvláštních pomůcek pro osoby se zdravotním postižením, na jejichž pořízení je poskytován příspěvek, je uveden v příloze vyhlášky. Příspěvek může být poskytnut i na zvláštní pomůcku v seznamu neuvedenou.</a:t>
            </a:r>
          </a:p>
          <a:p>
            <a:endParaRPr lang="cs-CZ" sz="14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D3CBE75C-7D60-D6AC-8A52-818ACFAF1E41}"/>
              </a:ext>
            </a:extLst>
          </p:cNvPr>
          <p:cNvSpPr>
            <a:spLocks noGrp="1"/>
          </p:cNvSpPr>
          <p:nvPr>
            <p:ph type="title"/>
          </p:nvPr>
        </p:nvSpPr>
        <p:spPr/>
        <p:txBody>
          <a:bodyPr>
            <a:normAutofit fontScale="90000"/>
          </a:bodyPr>
          <a:lstStyle/>
          <a:p>
            <a:r>
              <a:rPr lang="cs-CZ" b="1" i="0" dirty="0">
                <a:solidFill>
                  <a:schemeClr val="tx1"/>
                </a:solidFill>
                <a:effectLst/>
                <a:latin typeface="Arial" panose="020B0604020202020204" pitchFamily="34" charset="0"/>
                <a:cs typeface="Arial" panose="020B0604020202020204" pitchFamily="34" charset="0"/>
              </a:rPr>
              <a:t>Příspěvek na zvláštní pomůcku</a:t>
            </a:r>
            <a:br>
              <a:rPr lang="cs-CZ" b="1" i="0" dirty="0">
                <a:solidFill>
                  <a:schemeClr val="tx1"/>
                </a:solidFill>
                <a:effectLst/>
                <a:latin typeface="Arial" panose="020B0604020202020204" pitchFamily="34" charset="0"/>
                <a:cs typeface="Arial" panose="020B0604020202020204" pitchFamily="34" charset="0"/>
              </a:rPr>
            </a:b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4766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FDA29201-BD2A-72C5-CB78-36CD73BF433C}"/>
              </a:ext>
            </a:extLst>
          </p:cNvPr>
          <p:cNvSpPr>
            <a:spLocks noGrp="1"/>
          </p:cNvSpPr>
          <p:nvPr>
            <p:ph type="title"/>
          </p:nvPr>
        </p:nvSpPr>
        <p:spPr/>
        <p:txBody>
          <a:bodyPr>
            <a:normAutofit fontScale="90000"/>
          </a:bodyPr>
          <a:lstStyle/>
          <a:p>
            <a:r>
              <a:rPr lang="cs-CZ" b="1" i="0" dirty="0">
                <a:solidFill>
                  <a:schemeClr val="tx1"/>
                </a:solidFill>
                <a:effectLst/>
                <a:latin typeface="Arial" panose="020B0604020202020204" pitchFamily="34" charset="0"/>
                <a:cs typeface="Arial" panose="020B0604020202020204" pitchFamily="34" charset="0"/>
              </a:rPr>
              <a:t>Příspěvek na zvláštní pomůcku</a:t>
            </a:r>
            <a:br>
              <a:rPr lang="cs-CZ" b="1" i="0" dirty="0">
                <a:solidFill>
                  <a:schemeClr val="tx1"/>
                </a:solidFill>
                <a:effectLst/>
                <a:latin typeface="Arial" panose="020B0604020202020204" pitchFamily="34" charset="0"/>
                <a:cs typeface="Arial" panose="020B0604020202020204" pitchFamily="34" charset="0"/>
              </a:rPr>
            </a:br>
            <a:endParaRPr lang="cs-CZ" dirty="0">
              <a:solidFill>
                <a:schemeClr val="tx1"/>
              </a:solidFill>
            </a:endParaRPr>
          </a:p>
        </p:txBody>
      </p:sp>
      <p:sp>
        <p:nvSpPr>
          <p:cNvPr id="2" name="Zástupný obsah 1">
            <a:extLst>
              <a:ext uri="{FF2B5EF4-FFF2-40B4-BE49-F238E27FC236}">
                <a16:creationId xmlns:a16="http://schemas.microsoft.com/office/drawing/2014/main" id="{5D97B67C-00D0-1551-6FB9-78FEB3B868E0}"/>
              </a:ext>
            </a:extLst>
          </p:cNvPr>
          <p:cNvSpPr>
            <a:spLocks noGrp="1"/>
          </p:cNvSpPr>
          <p:nvPr>
            <p:ph idx="1"/>
          </p:nvPr>
        </p:nvSpPr>
        <p:spPr>
          <a:xfrm>
            <a:off x="683568" y="2492896"/>
            <a:ext cx="7408333" cy="3450696"/>
          </a:xfrm>
        </p:spPr>
        <p:txBody>
          <a:bodyPr>
            <a:normAutofit/>
          </a:bodyPr>
          <a:lstStyle/>
          <a:p>
            <a:pPr algn="just"/>
            <a:r>
              <a:rPr lang="cs-CZ" sz="1400" b="0" i="0" dirty="0">
                <a:solidFill>
                  <a:schemeClr val="tx1"/>
                </a:solidFill>
                <a:effectLst/>
                <a:latin typeface="Arial" panose="020B0604020202020204" pitchFamily="34" charset="0"/>
                <a:cs typeface="Arial" panose="020B0604020202020204" pitchFamily="34" charset="0"/>
              </a:rPr>
              <a:t>Příspěvek se poskytuje na zvláštní pomůcku v </a:t>
            </a:r>
            <a:r>
              <a:rPr lang="cs-CZ" sz="1400" b="1" i="0" dirty="0">
                <a:solidFill>
                  <a:schemeClr val="tx1"/>
                </a:solidFill>
                <a:effectLst/>
                <a:latin typeface="Arial" panose="020B0604020202020204" pitchFamily="34" charset="0"/>
                <a:cs typeface="Arial" panose="020B0604020202020204" pitchFamily="34" charset="0"/>
              </a:rPr>
              <a:t>základním provedení</a:t>
            </a:r>
            <a:r>
              <a:rPr lang="cs-CZ" sz="1400" b="0" i="0" dirty="0">
                <a:solidFill>
                  <a:schemeClr val="tx1"/>
                </a:solidFill>
                <a:effectLst/>
                <a:latin typeface="Arial" panose="020B0604020202020204" pitchFamily="34" charset="0"/>
                <a:cs typeface="Arial" panose="020B0604020202020204" pitchFamily="34" charset="0"/>
              </a:rPr>
              <a:t>.</a:t>
            </a:r>
          </a:p>
          <a:p>
            <a:pPr algn="just"/>
            <a:r>
              <a:rPr lang="cs-CZ" sz="1400" b="0" i="0" dirty="0">
                <a:solidFill>
                  <a:schemeClr val="tx1"/>
                </a:solidFill>
                <a:effectLst/>
                <a:latin typeface="Arial" panose="020B0604020202020204" pitchFamily="34" charset="0"/>
                <a:cs typeface="Arial" panose="020B0604020202020204" pitchFamily="34" charset="0"/>
              </a:rPr>
              <a:t>Zákon upravuje rozdílným způsobem příspěvek na zvláštní pomůcku v ceně nižší než 10 000 Kč, příspěvek na zvláštní pomůcku v ceně vyšší než 10 000 Kč a příspěvek na motorové vozidlo. Výše příspěvku na zvláštní pomůcku závisí též na dalších zákonem stanovených skutečnostech (např. na výši příjmu osoby, příp. na okruhu společně posuzovaných osob a jejich příjmech, na míře spoluúčasti osoby, na limitu maximální výše příspěvku, na výši příspěvků na zvláštní pomůcku osobě dříve vyplacených aj.).</a:t>
            </a:r>
          </a:p>
          <a:p>
            <a:pPr algn="just"/>
            <a:r>
              <a:rPr lang="cs-CZ" sz="1400" b="0" i="0" dirty="0">
                <a:solidFill>
                  <a:schemeClr val="tx1"/>
                </a:solidFill>
                <a:effectLst/>
                <a:latin typeface="Arial" panose="020B0604020202020204" pitchFamily="34" charset="0"/>
                <a:cs typeface="Arial" panose="020B0604020202020204" pitchFamily="34" charset="0"/>
              </a:rPr>
              <a:t>Maximální výše příspěvku na zvláštní pomůcku činí 350 000 Kč, s výjimkou příspěvku na pořízení svislé zdvihací plošiny nebo šikmé zvedací plošiny, jehož maximální výše činí 500 000 Kč.</a:t>
            </a:r>
            <a:endParaRPr lang="cs-CZ" sz="1400" dirty="0">
              <a:solidFill>
                <a:schemeClr val="tx1"/>
              </a:solidFill>
              <a:latin typeface="Arial" panose="020B0604020202020204" pitchFamily="34" charset="0"/>
              <a:cs typeface="Arial" panose="020B0604020202020204" pitchFamily="34" charset="0"/>
            </a:endParaRPr>
          </a:p>
          <a:p>
            <a:pPr algn="just"/>
            <a:r>
              <a:rPr lang="cs-CZ" sz="1400" b="0" i="0" dirty="0">
                <a:solidFill>
                  <a:schemeClr val="tx1"/>
                </a:solidFill>
                <a:effectLst/>
                <a:latin typeface="Arial" panose="020B0604020202020204" pitchFamily="34" charset="0"/>
                <a:cs typeface="Arial" panose="020B0604020202020204" pitchFamily="34" charset="0"/>
              </a:rPr>
              <a:t>Výše příspěvku na zvláštní pomůcku poskytovaného na pořízení motorového vozidla činí maximálně 200 000 Kč.</a:t>
            </a:r>
            <a:endParaRPr lang="cs-CZ" sz="1400" dirty="0">
              <a:solidFill>
                <a:schemeClr val="tx1"/>
              </a:solidFill>
              <a:latin typeface="Arial" panose="020B0604020202020204" pitchFamily="34" charset="0"/>
              <a:cs typeface="Arial" panose="020B0604020202020204" pitchFamily="34" charset="0"/>
            </a:endParaRPr>
          </a:p>
          <a:p>
            <a:pPr algn="just"/>
            <a:endParaRPr lang="cs-CZ" sz="1400" b="0" i="0" dirty="0">
              <a:solidFill>
                <a:schemeClr val="tx1"/>
              </a:solidFill>
              <a:effectLst/>
              <a:latin typeface="Arial" panose="020B0604020202020204" pitchFamily="34" charset="0"/>
              <a:cs typeface="Arial" panose="020B0604020202020204" pitchFamily="34" charset="0"/>
            </a:endParaRPr>
          </a:p>
          <a:p>
            <a:pPr algn="just"/>
            <a:endParaRPr lang="cs-CZ" sz="1400" dirty="0">
              <a:solidFill>
                <a:schemeClr val="tx1"/>
              </a:solidFill>
            </a:endParaRPr>
          </a:p>
        </p:txBody>
      </p:sp>
    </p:spTree>
    <p:extLst>
      <p:ext uri="{BB962C8B-B14F-4D97-AF65-F5344CB8AC3E}">
        <p14:creationId xmlns:p14="http://schemas.microsoft.com/office/powerpoint/2010/main" val="4013829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22658755-4EFB-8B85-E6BE-798A58B1877C}"/>
              </a:ext>
            </a:extLst>
          </p:cNvPr>
          <p:cNvSpPr>
            <a:spLocks noGrp="1"/>
          </p:cNvSpPr>
          <p:nvPr>
            <p:ph idx="1"/>
          </p:nvPr>
        </p:nvSpPr>
        <p:spPr>
          <a:xfrm>
            <a:off x="369381" y="2564904"/>
            <a:ext cx="8352927" cy="4209331"/>
          </a:xfrm>
        </p:spPr>
        <p:txBody>
          <a:bodyPr>
            <a:normAutofit/>
          </a:bodyPr>
          <a:lstStyle/>
          <a:p>
            <a:pPr algn="just"/>
            <a:r>
              <a:rPr lang="cs-CZ" sz="1400" b="0" i="0" dirty="0">
                <a:solidFill>
                  <a:schemeClr val="tx1"/>
                </a:solidFill>
                <a:effectLst/>
                <a:latin typeface="Arial" panose="020B0604020202020204" pitchFamily="34" charset="0"/>
                <a:cs typeface="Arial" panose="020B0604020202020204" pitchFamily="34" charset="0"/>
              </a:rPr>
              <a:t>Pro osoby starší jednoho roku s tělesným, smyslovým nebo duševním postižením charakteru dlouhodobě nepříznivého zdravotního stavu, které podstatně omezuje jejich schopnost pohyblivosti nebo orientace, jsou určeny průkazy osoby se zdravotním postižením označené symboly – „TP“, „ZTP“ a „ZTP/P“.</a:t>
            </a:r>
          </a:p>
          <a:p>
            <a:pPr algn="just"/>
            <a:r>
              <a:rPr lang="cs-CZ" sz="1400" b="0" i="0" dirty="0">
                <a:solidFill>
                  <a:schemeClr val="tx1"/>
                </a:solidFill>
                <a:effectLst/>
                <a:latin typeface="Arial" panose="020B0604020202020204" pitchFamily="34" charset="0"/>
                <a:cs typeface="Arial" panose="020B0604020202020204" pitchFamily="34" charset="0"/>
              </a:rPr>
              <a:t>Nárok na průkaz </a:t>
            </a:r>
            <a:r>
              <a:rPr lang="cs-CZ" sz="1400" b="1" i="0" dirty="0">
                <a:solidFill>
                  <a:schemeClr val="tx1"/>
                </a:solidFill>
                <a:effectLst/>
                <a:latin typeface="Arial" panose="020B0604020202020204" pitchFamily="34" charset="0"/>
                <a:cs typeface="Arial" panose="020B0604020202020204" pitchFamily="34" charset="0"/>
              </a:rPr>
              <a:t>TP</a:t>
            </a:r>
            <a:r>
              <a:rPr lang="cs-CZ" sz="1400" b="0" i="0" dirty="0">
                <a:solidFill>
                  <a:schemeClr val="tx1"/>
                </a:solidFill>
                <a:effectLst/>
                <a:latin typeface="Arial" panose="020B0604020202020204" pitchFamily="34" charset="0"/>
                <a:cs typeface="Arial" panose="020B0604020202020204" pitchFamily="34" charset="0"/>
              </a:rPr>
              <a:t> má osoba se </a:t>
            </a:r>
            <a:r>
              <a:rPr lang="cs-CZ" sz="1400" b="1" i="0" dirty="0">
                <a:solidFill>
                  <a:schemeClr val="tx1"/>
                </a:solidFill>
                <a:effectLst/>
                <a:latin typeface="Arial" panose="020B0604020202020204" pitchFamily="34" charset="0"/>
                <a:cs typeface="Arial" panose="020B0604020202020204" pitchFamily="34" charset="0"/>
              </a:rPr>
              <a:t>středně těžkým </a:t>
            </a:r>
            <a:r>
              <a:rPr lang="cs-CZ" sz="1400" b="0" i="0" dirty="0">
                <a:solidFill>
                  <a:schemeClr val="tx1"/>
                </a:solidFill>
                <a:effectLst/>
                <a:latin typeface="Arial" panose="020B0604020202020204" pitchFamily="34" charset="0"/>
                <a:cs typeface="Arial" panose="020B0604020202020204" pitchFamily="34" charset="0"/>
              </a:rPr>
              <a:t>funkčním postižením pohyblivosti nebo orientace. Nárok na průkaz </a:t>
            </a:r>
            <a:r>
              <a:rPr lang="cs-CZ" sz="1400" b="1" i="0" dirty="0">
                <a:solidFill>
                  <a:schemeClr val="tx1"/>
                </a:solidFill>
                <a:effectLst/>
                <a:latin typeface="Arial" panose="020B0604020202020204" pitchFamily="34" charset="0"/>
                <a:cs typeface="Arial" panose="020B0604020202020204" pitchFamily="34" charset="0"/>
              </a:rPr>
              <a:t>ZTP</a:t>
            </a:r>
            <a:r>
              <a:rPr lang="cs-CZ" sz="1400" b="0" i="0" dirty="0">
                <a:solidFill>
                  <a:schemeClr val="tx1"/>
                </a:solidFill>
                <a:effectLst/>
                <a:latin typeface="Arial" panose="020B0604020202020204" pitchFamily="34" charset="0"/>
                <a:cs typeface="Arial" panose="020B0604020202020204" pitchFamily="34" charset="0"/>
              </a:rPr>
              <a:t> má osoba s </a:t>
            </a:r>
            <a:r>
              <a:rPr lang="cs-CZ" sz="1400" b="1" i="0" dirty="0">
                <a:solidFill>
                  <a:schemeClr val="tx1"/>
                </a:solidFill>
                <a:effectLst/>
                <a:latin typeface="Arial" panose="020B0604020202020204" pitchFamily="34" charset="0"/>
                <a:cs typeface="Arial" panose="020B0604020202020204" pitchFamily="34" charset="0"/>
              </a:rPr>
              <a:t>těžkým</a:t>
            </a:r>
            <a:r>
              <a:rPr lang="cs-CZ" sz="1400" b="0" i="0" dirty="0">
                <a:solidFill>
                  <a:schemeClr val="tx1"/>
                </a:solidFill>
                <a:effectLst/>
                <a:latin typeface="Arial" panose="020B0604020202020204" pitchFamily="34" charset="0"/>
                <a:cs typeface="Arial" panose="020B0604020202020204" pitchFamily="34" charset="0"/>
              </a:rPr>
              <a:t> funkčním postižením pohyblivosti nebo orientace. Nárok na průkaz </a:t>
            </a:r>
            <a:r>
              <a:rPr lang="cs-CZ" sz="1400" b="1" i="0" dirty="0">
                <a:solidFill>
                  <a:schemeClr val="tx1"/>
                </a:solidFill>
                <a:effectLst/>
                <a:latin typeface="Arial" panose="020B0604020202020204" pitchFamily="34" charset="0"/>
                <a:cs typeface="Arial" panose="020B0604020202020204" pitchFamily="34" charset="0"/>
              </a:rPr>
              <a:t>ZTP/P </a:t>
            </a:r>
            <a:r>
              <a:rPr lang="cs-CZ" sz="1400" b="0" i="0" dirty="0">
                <a:solidFill>
                  <a:schemeClr val="tx1"/>
                </a:solidFill>
                <a:effectLst/>
                <a:latin typeface="Arial" panose="020B0604020202020204" pitchFamily="34" charset="0"/>
                <a:cs typeface="Arial" panose="020B0604020202020204" pitchFamily="34" charset="0"/>
              </a:rPr>
              <a:t>má osoba se </a:t>
            </a:r>
            <a:r>
              <a:rPr lang="cs-CZ" sz="1400" b="1" i="0" dirty="0">
                <a:solidFill>
                  <a:schemeClr val="tx1"/>
                </a:solidFill>
                <a:effectLst/>
                <a:latin typeface="Arial" panose="020B0604020202020204" pitchFamily="34" charset="0"/>
                <a:cs typeface="Arial" panose="020B0604020202020204" pitchFamily="34" charset="0"/>
              </a:rPr>
              <a:t>zvlášť těžkým </a:t>
            </a:r>
            <a:r>
              <a:rPr lang="cs-CZ" sz="1400" b="0" i="0" dirty="0">
                <a:solidFill>
                  <a:schemeClr val="tx1"/>
                </a:solidFill>
                <a:effectLst/>
                <a:latin typeface="Arial" panose="020B0604020202020204" pitchFamily="34" charset="0"/>
                <a:cs typeface="Arial" panose="020B0604020202020204" pitchFamily="34" charset="0"/>
              </a:rPr>
              <a:t>funkčním postižením nebo úplným postižením pohyblivosti nebo orientace s potřebou průvodce.</a:t>
            </a:r>
          </a:p>
          <a:p>
            <a:pPr algn="just"/>
            <a:r>
              <a:rPr lang="cs-CZ" sz="1400" b="0" i="0" dirty="0">
                <a:solidFill>
                  <a:schemeClr val="tx1"/>
                </a:solidFill>
                <a:effectLst/>
                <a:latin typeface="Arial" panose="020B0604020202020204" pitchFamily="34" charset="0"/>
                <a:cs typeface="Arial" panose="020B0604020202020204" pitchFamily="34" charset="0"/>
              </a:rPr>
              <a:t>Zdravotní stavy, které lze pro účely přiznání průkazu osoby se zdravotním postižením považovat za podstatné omezení schopnosti pohyblivosti a orientace, vymezuje zákon a podrobněji vyhláška. </a:t>
            </a:r>
          </a:p>
          <a:p>
            <a:pPr algn="just"/>
            <a:r>
              <a:rPr lang="cs-CZ" sz="1400" b="0" i="0" dirty="0">
                <a:solidFill>
                  <a:schemeClr val="tx1"/>
                </a:solidFill>
                <a:effectLst/>
                <a:latin typeface="Arial" panose="020B0604020202020204" pitchFamily="34" charset="0"/>
                <a:cs typeface="Arial" panose="020B0604020202020204" pitchFamily="34" charset="0"/>
              </a:rPr>
              <a:t>Posouzení zdravotního stavu pro účely přiznání průkazu osoby se zdravotním postižením provádějí posudkoví lékaři okresních správ sociálního zabezpečení.</a:t>
            </a:r>
            <a:endParaRPr lang="cs-CZ" sz="14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4FB32F5A-A08C-660E-B313-B4C766746027}"/>
              </a:ext>
            </a:extLst>
          </p:cNvPr>
          <p:cNvSpPr>
            <a:spLocks noGrp="1"/>
          </p:cNvSpPr>
          <p:nvPr>
            <p:ph type="title"/>
          </p:nvPr>
        </p:nvSpPr>
        <p:spPr>
          <a:xfrm>
            <a:off x="369381" y="522792"/>
            <a:ext cx="8229600" cy="1252728"/>
          </a:xfrm>
        </p:spPr>
        <p:txBody>
          <a:bodyPr>
            <a:normAutofit fontScale="90000"/>
          </a:bodyPr>
          <a:lstStyle/>
          <a:p>
            <a:r>
              <a:rPr lang="pl-PL" b="1" i="0" dirty="0">
                <a:solidFill>
                  <a:schemeClr val="tx1"/>
                </a:solidFill>
                <a:effectLst/>
                <a:latin typeface="Arial" panose="020B0604020202020204" pitchFamily="34" charset="0"/>
                <a:cs typeface="Arial" panose="020B0604020202020204" pitchFamily="34" charset="0"/>
              </a:rPr>
              <a:t>Průkazy pro osoby se zdravotním postižením</a:t>
            </a:r>
            <a:br>
              <a:rPr lang="pl-PL" dirty="0">
                <a:solidFill>
                  <a:schemeClr val="tx1"/>
                </a:solidFill>
                <a:latin typeface="Arial" panose="020B0604020202020204" pitchFamily="34" charset="0"/>
                <a:cs typeface="Arial" panose="020B0604020202020204" pitchFamily="34" charset="0"/>
              </a:rPr>
            </a:b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6499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22658755-4EFB-8B85-E6BE-798A58B1877C}"/>
              </a:ext>
            </a:extLst>
          </p:cNvPr>
          <p:cNvSpPr>
            <a:spLocks noGrp="1"/>
          </p:cNvSpPr>
          <p:nvPr>
            <p:ph idx="1"/>
          </p:nvPr>
        </p:nvSpPr>
        <p:spPr>
          <a:xfrm>
            <a:off x="362470" y="2125877"/>
            <a:ext cx="8352927" cy="4209331"/>
          </a:xfrm>
        </p:spPr>
        <p:txBody>
          <a:bodyPr>
            <a:normAutofit/>
          </a:bodyPr>
          <a:lstStyle/>
          <a:p>
            <a:pPr algn="just"/>
            <a:r>
              <a:rPr lang="pl-PL" sz="1400" b="0" i="0" dirty="0">
                <a:solidFill>
                  <a:schemeClr val="tx1"/>
                </a:solidFill>
                <a:effectLst/>
                <a:latin typeface="Arial" panose="020B0604020202020204" pitchFamily="34" charset="0"/>
                <a:cs typeface="Arial" panose="020B0604020202020204" pitchFamily="34" charset="0"/>
              </a:rPr>
              <a:t>Osoba, která je držitelem průkazu </a:t>
            </a:r>
            <a:r>
              <a:rPr lang="pl-PL" sz="1400" b="1" i="0" dirty="0">
                <a:solidFill>
                  <a:schemeClr val="tx1"/>
                </a:solidFill>
                <a:effectLst/>
                <a:latin typeface="Arial" panose="020B0604020202020204" pitchFamily="34" charset="0"/>
                <a:cs typeface="Arial" panose="020B0604020202020204" pitchFamily="34" charset="0"/>
              </a:rPr>
              <a:t>TP</a:t>
            </a:r>
            <a:r>
              <a:rPr lang="pl-PL" sz="1400" b="0" i="0" dirty="0">
                <a:solidFill>
                  <a:schemeClr val="tx1"/>
                </a:solidFill>
                <a:effectLst/>
                <a:latin typeface="Arial" panose="020B0604020202020204" pitchFamily="34" charset="0"/>
                <a:cs typeface="Arial" panose="020B0604020202020204" pitchFamily="34" charset="0"/>
              </a:rPr>
              <a:t>, má nárok na </a:t>
            </a:r>
            <a:r>
              <a:rPr lang="cs-CZ" sz="1400" b="0" i="0" dirty="0">
                <a:solidFill>
                  <a:schemeClr val="tx1"/>
                </a:solidFill>
                <a:effectLst/>
                <a:latin typeface="Arial" panose="020B0604020202020204" pitchFamily="34" charset="0"/>
                <a:cs typeface="Arial" panose="020B0604020202020204" pitchFamily="34" charset="0"/>
              </a:rPr>
              <a:t>vyhrazené místo k sezení ve veřejných dopravních prostředcích a přednost při osobním projednání záležitosti; držitel průkazu </a:t>
            </a:r>
            <a:r>
              <a:rPr lang="cs-CZ" sz="1400" b="1" i="0" dirty="0">
                <a:solidFill>
                  <a:schemeClr val="tx1"/>
                </a:solidFill>
                <a:effectLst/>
                <a:latin typeface="Arial" panose="020B0604020202020204" pitchFamily="34" charset="0"/>
                <a:cs typeface="Arial" panose="020B0604020202020204" pitchFamily="34" charset="0"/>
              </a:rPr>
              <a:t>ZTP</a:t>
            </a:r>
            <a:r>
              <a:rPr lang="cs-CZ" sz="1400" b="0" i="0" dirty="0">
                <a:solidFill>
                  <a:schemeClr val="tx1"/>
                </a:solidFill>
                <a:effectLst/>
                <a:latin typeface="Arial" panose="020B0604020202020204" pitchFamily="34" charset="0"/>
                <a:cs typeface="Arial" panose="020B0604020202020204" pitchFamily="34" charset="0"/>
              </a:rPr>
              <a:t> navíc na bezplatnou dopravu místní veřejnou hromadnou dopravou a slevu 75 % jízdného ve vlakové a autobusové vnitrostátní dopravě; držitel průkazu </a:t>
            </a:r>
            <a:r>
              <a:rPr lang="cs-CZ" sz="1400" b="1" i="0" dirty="0">
                <a:solidFill>
                  <a:schemeClr val="tx1"/>
                </a:solidFill>
                <a:effectLst/>
                <a:latin typeface="Arial" panose="020B0604020202020204" pitchFamily="34" charset="0"/>
                <a:cs typeface="Arial" panose="020B0604020202020204" pitchFamily="34" charset="0"/>
              </a:rPr>
              <a:t>ZTP/P</a:t>
            </a:r>
            <a:r>
              <a:rPr lang="cs-CZ" sz="1400" b="0" i="0" dirty="0">
                <a:solidFill>
                  <a:schemeClr val="tx1"/>
                </a:solidFill>
                <a:effectLst/>
                <a:latin typeface="Arial" panose="020B0604020202020204" pitchFamily="34" charset="0"/>
                <a:cs typeface="Arial" panose="020B0604020202020204" pitchFamily="34" charset="0"/>
              </a:rPr>
              <a:t> navíc na bezplatnou dopravu místní veřejnou hromadnou dopravou i pro průvodce.</a:t>
            </a:r>
          </a:p>
          <a:p>
            <a:pPr algn="just"/>
            <a:r>
              <a:rPr lang="cs-CZ" sz="1400" b="0" i="0" dirty="0">
                <a:solidFill>
                  <a:schemeClr val="tx1"/>
                </a:solidFill>
                <a:effectLst/>
                <a:latin typeface="Arial" panose="020B0604020202020204" pitchFamily="34" charset="0"/>
                <a:cs typeface="Arial" panose="020B0604020202020204" pitchFamily="34" charset="0"/>
              </a:rPr>
              <a:t>Osobě, která je držitelem průkazu </a:t>
            </a:r>
            <a:r>
              <a:rPr lang="cs-CZ" sz="1400" b="1" i="0" dirty="0">
                <a:solidFill>
                  <a:schemeClr val="tx1"/>
                </a:solidFill>
                <a:effectLst/>
                <a:latin typeface="Arial" panose="020B0604020202020204" pitchFamily="34" charset="0"/>
                <a:cs typeface="Arial" panose="020B0604020202020204" pitchFamily="34" charset="0"/>
              </a:rPr>
              <a:t>ZTP</a:t>
            </a:r>
            <a:r>
              <a:rPr lang="cs-CZ" sz="1400" b="0" i="0" dirty="0">
                <a:solidFill>
                  <a:schemeClr val="tx1"/>
                </a:solidFill>
                <a:effectLst/>
                <a:latin typeface="Arial" panose="020B0604020202020204" pitchFamily="34" charset="0"/>
                <a:cs typeface="Arial" panose="020B0604020202020204" pitchFamily="34" charset="0"/>
              </a:rPr>
              <a:t> nebo průkazu </a:t>
            </a:r>
            <a:r>
              <a:rPr lang="cs-CZ" sz="1400" b="1" i="0" dirty="0">
                <a:solidFill>
                  <a:schemeClr val="tx1"/>
                </a:solidFill>
                <a:effectLst/>
                <a:latin typeface="Arial" panose="020B0604020202020204" pitchFamily="34" charset="0"/>
                <a:cs typeface="Arial" panose="020B0604020202020204" pitchFamily="34" charset="0"/>
              </a:rPr>
              <a:t>ZTP/P</a:t>
            </a:r>
            <a:r>
              <a:rPr lang="cs-CZ" sz="1400" b="0" i="0" dirty="0">
                <a:solidFill>
                  <a:schemeClr val="tx1"/>
                </a:solidFill>
                <a:effectLst/>
                <a:latin typeface="Arial" panose="020B0604020202020204" pitchFamily="34" charset="0"/>
                <a:cs typeface="Arial" panose="020B0604020202020204" pitchFamily="34" charset="0"/>
              </a:rPr>
              <a:t>, a průvodci držitele průkazu ZTP/P, může být poskytnuta sleva ze vstupného na divadelní a filmová představení, koncerty a jiné kulturní a sportovní akce.</a:t>
            </a:r>
          </a:p>
          <a:p>
            <a:pPr algn="just"/>
            <a:r>
              <a:rPr lang="cs-CZ" sz="1400" b="0" i="0" dirty="0">
                <a:solidFill>
                  <a:schemeClr val="tx1"/>
                </a:solidFill>
                <a:effectLst/>
                <a:latin typeface="Arial" panose="020B0604020202020204" pitchFamily="34" charset="0"/>
                <a:cs typeface="Arial" panose="020B0604020202020204" pitchFamily="34" charset="0"/>
              </a:rPr>
              <a:t>Další nároky osob, které jsou držiteli průkazu TP, ZTP nebo ZTP/P, upravují jiné právní předpisy (např. zákon o daních z příjmů, o pojistném na všeobecné zdravotní pojištění, o místních poplatcích, o správních poplatcích, o pozemních komunikacích aj.)</a:t>
            </a:r>
            <a:endParaRPr lang="cs-CZ" sz="1400" dirty="0">
              <a:solidFill>
                <a:schemeClr val="tx1"/>
              </a:solidFill>
              <a:latin typeface="Arial" panose="020B0604020202020204" pitchFamily="34" charset="0"/>
              <a:cs typeface="Arial" panose="020B0604020202020204" pitchFamily="34" charset="0"/>
            </a:endParaRPr>
          </a:p>
        </p:txBody>
      </p:sp>
      <p:sp>
        <p:nvSpPr>
          <p:cNvPr id="5" name="Nadpis 4">
            <a:extLst>
              <a:ext uri="{FF2B5EF4-FFF2-40B4-BE49-F238E27FC236}">
                <a16:creationId xmlns:a16="http://schemas.microsoft.com/office/drawing/2014/main" id="{4FB32F5A-A08C-660E-B313-B4C766746027}"/>
              </a:ext>
            </a:extLst>
          </p:cNvPr>
          <p:cNvSpPr>
            <a:spLocks noGrp="1"/>
          </p:cNvSpPr>
          <p:nvPr>
            <p:ph type="title"/>
          </p:nvPr>
        </p:nvSpPr>
        <p:spPr>
          <a:xfrm>
            <a:off x="369381" y="522792"/>
            <a:ext cx="8229600" cy="1252728"/>
          </a:xfrm>
        </p:spPr>
        <p:txBody>
          <a:bodyPr>
            <a:normAutofit fontScale="90000"/>
          </a:bodyPr>
          <a:lstStyle/>
          <a:p>
            <a:r>
              <a:rPr lang="pl-PL" b="1" i="0" dirty="0">
                <a:solidFill>
                  <a:schemeClr val="tx1"/>
                </a:solidFill>
                <a:effectLst/>
                <a:latin typeface="Arial" panose="020B0604020202020204" pitchFamily="34" charset="0"/>
                <a:cs typeface="Arial" panose="020B0604020202020204" pitchFamily="34" charset="0"/>
              </a:rPr>
              <a:t>Průkazy pro osoby se zdravotním postižením</a:t>
            </a:r>
            <a:br>
              <a:rPr lang="pl-PL" dirty="0">
                <a:solidFill>
                  <a:schemeClr val="tx1"/>
                </a:solidFill>
                <a:latin typeface="Arial" panose="020B0604020202020204" pitchFamily="34" charset="0"/>
                <a:cs typeface="Arial" panose="020B0604020202020204" pitchFamily="34" charset="0"/>
              </a:rPr>
            </a:b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918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6FD1FF44-AC89-7F92-7459-A0A082FF076A}"/>
              </a:ext>
            </a:extLst>
          </p:cNvPr>
          <p:cNvSpPr>
            <a:spLocks noGrp="1"/>
          </p:cNvSpPr>
          <p:nvPr>
            <p:ph idx="1"/>
          </p:nvPr>
        </p:nvSpPr>
        <p:spPr>
          <a:xfrm>
            <a:off x="215516" y="2348880"/>
            <a:ext cx="8712968" cy="5250912"/>
          </a:xfrm>
        </p:spPr>
        <p:txBody>
          <a:bodyPr>
            <a:noAutofit/>
          </a:bodyPr>
          <a:lstStyle/>
          <a:p>
            <a:pPr algn="just"/>
            <a:r>
              <a:rPr lang="cs-CZ" sz="1400" b="0" i="0" dirty="0">
                <a:solidFill>
                  <a:schemeClr val="tx1"/>
                </a:solidFill>
                <a:effectLst/>
                <a:latin typeface="Arial" panose="020B0604020202020204" pitchFamily="34" charset="0"/>
                <a:cs typeface="Arial" panose="020B0604020202020204" pitchFamily="34" charset="0"/>
              </a:rPr>
              <a:t>Pojištěnec má </a:t>
            </a:r>
            <a:r>
              <a:rPr lang="cs-CZ" sz="1400" b="1" i="0" dirty="0">
                <a:solidFill>
                  <a:schemeClr val="tx1"/>
                </a:solidFill>
                <a:effectLst/>
                <a:latin typeface="Arial" panose="020B0604020202020204" pitchFamily="34" charset="0"/>
                <a:cs typeface="Arial" panose="020B0604020202020204" pitchFamily="34" charset="0"/>
              </a:rPr>
              <a:t>nárok</a:t>
            </a:r>
            <a:r>
              <a:rPr lang="cs-CZ" sz="1400" b="0" i="0" dirty="0">
                <a:solidFill>
                  <a:schemeClr val="tx1"/>
                </a:solidFill>
                <a:effectLst/>
                <a:latin typeface="Arial" panose="020B0604020202020204" pitchFamily="34" charset="0"/>
                <a:cs typeface="Arial" panose="020B0604020202020204" pitchFamily="34" charset="0"/>
              </a:rPr>
              <a:t> na invalidní důchod, jestliže nedosáhl věku 65 let a stal se</a:t>
            </a:r>
          </a:p>
          <a:p>
            <a:pPr lvl="1" algn="just">
              <a:buFont typeface="+mj-lt"/>
              <a:buAutoNum type="alphaLcPeriod"/>
            </a:pPr>
            <a:r>
              <a:rPr lang="cs-CZ" sz="1200" b="0" i="0" dirty="0">
                <a:solidFill>
                  <a:schemeClr val="tx1"/>
                </a:solidFill>
                <a:effectLst/>
                <a:latin typeface="Arial" panose="020B0604020202020204" pitchFamily="34" charset="0"/>
                <a:cs typeface="Arial" panose="020B0604020202020204" pitchFamily="34" charset="0"/>
              </a:rPr>
              <a:t>invalidním a získal potřebnou dobu pojištění, pokud nesplnil ke dni vzniku invalidity podmínky nároku na řádný starobní důchod, popřípadě, byl-li přiznán předčasný trvale krácený starobní důchod, pokud nedosáhl důchodového věku, nebo</a:t>
            </a:r>
          </a:p>
          <a:p>
            <a:pPr lvl="1" algn="just">
              <a:buFont typeface="+mj-lt"/>
              <a:buAutoNum type="alphaLcPeriod"/>
            </a:pPr>
            <a:r>
              <a:rPr lang="cs-CZ" sz="1200" b="0" i="0" dirty="0">
                <a:solidFill>
                  <a:schemeClr val="tx1"/>
                </a:solidFill>
                <a:effectLst/>
                <a:latin typeface="Arial" panose="020B0604020202020204" pitchFamily="34" charset="0"/>
                <a:cs typeface="Arial" panose="020B0604020202020204" pitchFamily="34" charset="0"/>
              </a:rPr>
              <a:t>invalidním následkem pracovního úrazu.</a:t>
            </a:r>
          </a:p>
          <a:p>
            <a:pPr algn="just"/>
            <a:endParaRPr lang="cs-CZ" sz="700" b="0" i="0" dirty="0">
              <a:solidFill>
                <a:schemeClr val="tx1"/>
              </a:solidFill>
              <a:effectLst/>
              <a:latin typeface="Arial" panose="020B0604020202020204" pitchFamily="34" charset="0"/>
              <a:cs typeface="Arial" panose="020B0604020202020204" pitchFamily="34" charset="0"/>
            </a:endParaRPr>
          </a:p>
          <a:p>
            <a:pPr algn="just"/>
            <a:r>
              <a:rPr lang="cs-CZ" sz="1400" b="0" i="0" dirty="0">
                <a:solidFill>
                  <a:schemeClr val="tx1"/>
                </a:solidFill>
                <a:effectLst/>
                <a:latin typeface="Arial" panose="020B0604020202020204" pitchFamily="34" charset="0"/>
                <a:cs typeface="Arial" panose="020B0604020202020204" pitchFamily="34" charset="0"/>
              </a:rPr>
              <a:t>Pojištěnec </a:t>
            </a:r>
            <a:r>
              <a:rPr lang="cs-CZ" sz="1400" b="1" i="0" dirty="0">
                <a:solidFill>
                  <a:schemeClr val="tx1"/>
                </a:solidFill>
                <a:effectLst/>
                <a:latin typeface="Arial" panose="020B0604020202020204" pitchFamily="34" charset="0"/>
                <a:cs typeface="Arial" panose="020B0604020202020204" pitchFamily="34" charset="0"/>
              </a:rPr>
              <a:t>je invalidní</a:t>
            </a:r>
            <a:r>
              <a:rPr lang="cs-CZ" sz="1400" b="0" i="0" dirty="0">
                <a:solidFill>
                  <a:schemeClr val="tx1"/>
                </a:solidFill>
                <a:effectLst/>
                <a:latin typeface="Arial" panose="020B0604020202020204" pitchFamily="34" charset="0"/>
                <a:cs typeface="Arial" panose="020B0604020202020204" pitchFamily="34" charset="0"/>
              </a:rPr>
              <a:t>, jestliže z důvodu dlouhodobě nepříznivého zdravotního stavu nastal pokles jeho pracovní schopnosti nejméně o 35 %.</a:t>
            </a:r>
          </a:p>
          <a:p>
            <a:pPr algn="just"/>
            <a:r>
              <a:rPr lang="cs-CZ" sz="1400" b="0" i="0" dirty="0">
                <a:solidFill>
                  <a:schemeClr val="tx1"/>
                </a:solidFill>
                <a:effectLst/>
                <a:latin typeface="Arial" panose="020B0604020202020204" pitchFamily="34" charset="0"/>
                <a:cs typeface="Arial" panose="020B0604020202020204" pitchFamily="34" charset="0"/>
              </a:rPr>
              <a:t>Jestliže pracovní schopnost pojištěnce poklesla</a:t>
            </a:r>
          </a:p>
          <a:p>
            <a:pPr lvl="1" algn="just">
              <a:buFont typeface="+mj-lt"/>
              <a:buAutoNum type="alphaLcPeriod"/>
            </a:pPr>
            <a:r>
              <a:rPr lang="cs-CZ" sz="1200" b="0" i="0" dirty="0">
                <a:solidFill>
                  <a:schemeClr val="tx1"/>
                </a:solidFill>
                <a:effectLst/>
                <a:latin typeface="Arial" panose="020B0604020202020204" pitchFamily="34" charset="0"/>
                <a:cs typeface="Arial" panose="020B0604020202020204" pitchFamily="34" charset="0"/>
              </a:rPr>
              <a:t>nejméně o 35 %, avšak nejvíce o 49 %, jedná se o invaliditu prvního stupně,</a:t>
            </a:r>
          </a:p>
          <a:p>
            <a:pPr lvl="1" algn="just">
              <a:buFont typeface="+mj-lt"/>
              <a:buAutoNum type="alphaLcPeriod"/>
            </a:pPr>
            <a:r>
              <a:rPr lang="cs-CZ" sz="1200" b="0" i="0" dirty="0">
                <a:solidFill>
                  <a:schemeClr val="tx1"/>
                </a:solidFill>
                <a:effectLst/>
                <a:latin typeface="Arial" panose="020B0604020202020204" pitchFamily="34" charset="0"/>
                <a:cs typeface="Arial" panose="020B0604020202020204" pitchFamily="34" charset="0"/>
              </a:rPr>
              <a:t>nejméně o 50 %, avšak nejvíce o 69 %, jedná se o invaliditu druhého stupně,</a:t>
            </a:r>
          </a:p>
          <a:p>
            <a:pPr lvl="1" algn="just">
              <a:buFont typeface="+mj-lt"/>
              <a:buAutoNum type="alphaLcPeriod"/>
            </a:pPr>
            <a:r>
              <a:rPr lang="cs-CZ" sz="1200" b="0" i="0" dirty="0">
                <a:solidFill>
                  <a:schemeClr val="tx1"/>
                </a:solidFill>
                <a:effectLst/>
                <a:latin typeface="Arial" panose="020B0604020202020204" pitchFamily="34" charset="0"/>
                <a:cs typeface="Arial" panose="020B0604020202020204" pitchFamily="34" charset="0"/>
              </a:rPr>
              <a:t>nejméně o 70 %, jedná se o invaliditu třetího stupně.</a:t>
            </a:r>
          </a:p>
          <a:p>
            <a:pPr algn="just"/>
            <a:endParaRPr lang="cs-CZ" sz="700" dirty="0">
              <a:solidFill>
                <a:schemeClr val="tx1"/>
              </a:solidFill>
              <a:latin typeface="Arial" panose="020B0604020202020204" pitchFamily="34" charset="0"/>
              <a:cs typeface="Arial" panose="020B0604020202020204" pitchFamily="34" charset="0"/>
            </a:endParaRPr>
          </a:p>
          <a:p>
            <a:pPr algn="just"/>
            <a:r>
              <a:rPr lang="cs-CZ" sz="1400" b="1" dirty="0">
                <a:solidFill>
                  <a:schemeClr val="tx1"/>
                </a:solidFill>
                <a:latin typeface="Arial" panose="020B0604020202020204" pitchFamily="34" charset="0"/>
                <a:cs typeface="Arial" panose="020B0604020202020204" pitchFamily="34" charset="0"/>
              </a:rPr>
              <a:t>Poklesem pracovní schopnosti </a:t>
            </a:r>
            <a:r>
              <a:rPr lang="cs-CZ" sz="1400" dirty="0">
                <a:solidFill>
                  <a:schemeClr val="tx1"/>
                </a:solidFill>
                <a:latin typeface="Arial" panose="020B0604020202020204" pitchFamily="34" charset="0"/>
                <a:cs typeface="Arial" panose="020B0604020202020204" pitchFamily="34" charset="0"/>
              </a:rPr>
              <a:t>se rozumí pokles schopnosti vykonávat výdělečnou činnost v důsledku omezení tělesných, smyslových a duševních schopností ve srovnání se stavem, který byl u pojištěnce před vznikem dlouhodobě nepříznivého zdravotního stavu.</a:t>
            </a:r>
          </a:p>
        </p:txBody>
      </p:sp>
      <p:sp>
        <p:nvSpPr>
          <p:cNvPr id="5" name="Nadpis 4">
            <a:extLst>
              <a:ext uri="{FF2B5EF4-FFF2-40B4-BE49-F238E27FC236}">
                <a16:creationId xmlns:a16="http://schemas.microsoft.com/office/drawing/2014/main" id="{E03147F4-95AB-C543-C1C7-52CDF1CA292D}"/>
              </a:ext>
            </a:extLst>
          </p:cNvPr>
          <p:cNvSpPr>
            <a:spLocks noGrp="1"/>
          </p:cNvSpPr>
          <p:nvPr>
            <p:ph type="title"/>
          </p:nvPr>
        </p:nvSpPr>
        <p:spPr/>
        <p:txBody>
          <a:bodyPr>
            <a:normAutofit fontScale="90000"/>
          </a:bodyPr>
          <a:lstStyle/>
          <a:p>
            <a:r>
              <a:rPr lang="cs-CZ" b="1" i="0" dirty="0">
                <a:solidFill>
                  <a:schemeClr val="tx1"/>
                </a:solidFill>
                <a:effectLst/>
                <a:latin typeface="Arial" panose="020B0604020202020204" pitchFamily="34" charset="0"/>
                <a:cs typeface="Arial" panose="020B0604020202020204" pitchFamily="34" charset="0"/>
              </a:rPr>
              <a:t>Invalidní důchody</a:t>
            </a:r>
            <a:br>
              <a:rPr lang="cs-CZ" b="1" i="0" dirty="0">
                <a:solidFill>
                  <a:schemeClr val="tx1"/>
                </a:solidFill>
                <a:effectLst/>
                <a:latin typeface="Arial" panose="020B0604020202020204" pitchFamily="34" charset="0"/>
                <a:cs typeface="Arial" panose="020B0604020202020204" pitchFamily="34" charset="0"/>
              </a:rPr>
            </a:b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50327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lnění">
  <a:themeElements>
    <a:clrScheme name="Vlnění">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lnění">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lnění">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964</TotalTime>
  <Words>6058</Words>
  <Application>Microsoft Office PowerPoint</Application>
  <PresentationFormat>Předvádění na obrazovce (4:3)</PresentationFormat>
  <Paragraphs>269</Paragraphs>
  <Slides>30</Slides>
  <Notes>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30</vt:i4>
      </vt:variant>
    </vt:vector>
  </HeadingPairs>
  <TitlesOfParts>
    <vt:vector size="36" baseType="lpstr">
      <vt:lpstr>Arial</vt:lpstr>
      <vt:lpstr>Calibri</vt:lpstr>
      <vt:lpstr>Candara</vt:lpstr>
      <vt:lpstr>Symbol</vt:lpstr>
      <vt:lpstr>Wingdings</vt:lpstr>
      <vt:lpstr>Vlnění</vt:lpstr>
      <vt:lpstr>Komplexní přehled sociálních dávek a nároků zdravotně postižených vůči státu</vt:lpstr>
      <vt:lpstr>Dávky pro osoby se zdravotním postižením</vt:lpstr>
      <vt:lpstr>Dávky pro osoby se zdravotním postižením</vt:lpstr>
      <vt:lpstr>Příspěvek na mobilitu </vt:lpstr>
      <vt:lpstr>Příspěvek na zvláštní pomůcku </vt:lpstr>
      <vt:lpstr>Příspěvek na zvláštní pomůcku </vt:lpstr>
      <vt:lpstr>Průkazy pro osoby se zdravotním postižením </vt:lpstr>
      <vt:lpstr>Průkazy pro osoby se zdravotním postižením </vt:lpstr>
      <vt:lpstr>Invalidní důchody </vt:lpstr>
      <vt:lpstr>Invalidní důchody </vt:lpstr>
      <vt:lpstr>Invalidní důchody </vt:lpstr>
      <vt:lpstr>Invalidní důchody </vt:lpstr>
      <vt:lpstr>Příspěvek na péči </vt:lpstr>
      <vt:lpstr>Příspěvek na péči </vt:lpstr>
      <vt:lpstr>Příspěvek na péči </vt:lpstr>
      <vt:lpstr>Příspěvek na péči </vt:lpstr>
      <vt:lpstr>Příspěvek na péči </vt:lpstr>
      <vt:lpstr>Příspěvek na péči</vt:lpstr>
      <vt:lpstr>Příspěvek na péči</vt:lpstr>
      <vt:lpstr>Příspěvek na péči</vt:lpstr>
      <vt:lpstr>Příspěvek na péči</vt:lpstr>
      <vt:lpstr>Jak se můžu bránit rozhodnutí úřadů či jejich nečinnosti?</vt:lpstr>
      <vt:lpstr>Jak se můžu bránit rozhodnutí úřadů či jejich nečinnosti?</vt:lpstr>
      <vt:lpstr>Jak se můžu bránit rozhodnutí úřadů či jejich nečinnosti?</vt:lpstr>
      <vt:lpstr>Financování pomůcek </vt:lpstr>
      <vt:lpstr>Financování pomůcek </vt:lpstr>
      <vt:lpstr>Financování pomůcek </vt:lpstr>
      <vt:lpstr>Jak se lze bránit proti rozhodnutí zdravotních pojišťoven </vt:lpstr>
      <vt:lpstr>Můžeme si stěžovat na podjatost posudkového lékaře? </vt:lpstr>
      <vt:lpstr>Prezentace aplikace PowerPoint</vt:lpstr>
    </vt:vector>
  </TitlesOfParts>
  <Company>FINet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Aplikace § 156 daňového řádu</dc:title>
  <dc:creator>Šimůnek Michal Mgr.</dc:creator>
  <cp:lastModifiedBy>Šimůnek Michal Mgr. (FÚ pro Královéhradecký kraj)</cp:lastModifiedBy>
  <cp:revision>85</cp:revision>
  <dcterms:created xsi:type="dcterms:W3CDTF">2014-01-06T12:45:41Z</dcterms:created>
  <dcterms:modified xsi:type="dcterms:W3CDTF">2023-10-12T08:40:43Z</dcterms:modified>
</cp:coreProperties>
</file>